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89" r:id="rId9"/>
    <p:sldId id="291" r:id="rId10"/>
    <p:sldId id="264" r:id="rId11"/>
    <p:sldId id="294" r:id="rId12"/>
    <p:sldId id="296" r:id="rId13"/>
    <p:sldId id="266" r:id="rId14"/>
    <p:sldId id="295" r:id="rId15"/>
    <p:sldId id="267" r:id="rId16"/>
    <p:sldId id="263" r:id="rId17"/>
    <p:sldId id="269" r:id="rId18"/>
    <p:sldId id="270" r:id="rId19"/>
    <p:sldId id="272" r:id="rId20"/>
    <p:sldId id="288" r:id="rId21"/>
    <p:sldId id="273" r:id="rId22"/>
    <p:sldId id="297" r:id="rId23"/>
    <p:sldId id="286" r:id="rId24"/>
    <p:sldId id="298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7FACB07-618C-4A95-9E5F-FB972C799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3C179-36EB-4652-BC2C-ADA5E25070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D3F9D-124F-4D2F-86A6-965A6D7DAF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076E7-C691-4351-8AB6-77AB175052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24BB6-A154-4E62-89A7-F5D2F19AE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FAD53-78CF-4B09-9604-3D3FFB9F7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0039B-6A5A-4C43-9349-3F934A37C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F62C8-7E64-4883-9613-0334A2B970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39270-16D6-4F3B-832F-E97F70A18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E1A76-FEA5-4C27-BED6-215C48087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B73B5-8905-4C29-8DCD-BA252E0EE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A24093A-2659-41B1-9805-EBEE9F115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443390E-2E29-4424-B1BE-1B507ECC8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836613"/>
            <a:ext cx="6994525" cy="25161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Научно-педагогическая деятельность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Галины Дмитриевны Кирилловой: из </a:t>
            </a:r>
            <a:r>
              <a:rPr lang="en-US" sz="3600" dirty="0" smtClean="0">
                <a:solidFill>
                  <a:schemeClr val="tx1"/>
                </a:solidFill>
              </a:rPr>
              <a:t>XX </a:t>
            </a:r>
            <a:r>
              <a:rPr lang="ru-RU" sz="3600" dirty="0" smtClean="0">
                <a:solidFill>
                  <a:schemeClr val="tx1"/>
                </a:solidFill>
              </a:rPr>
              <a:t>века – в </a:t>
            </a:r>
            <a:r>
              <a:rPr lang="en-US" sz="3600" dirty="0" smtClean="0">
                <a:solidFill>
                  <a:schemeClr val="tx1"/>
                </a:solidFill>
              </a:rPr>
              <a:t>XXI </a:t>
            </a:r>
            <a:r>
              <a:rPr lang="ru-RU" sz="3600" dirty="0" smtClean="0">
                <a:solidFill>
                  <a:schemeClr val="tx1"/>
                </a:solidFill>
              </a:rPr>
              <a:t>век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71876"/>
            <a:ext cx="7854696" cy="228601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Большинство ученых считает за честь принадлежать к определенной «научной школе», выражая тем самым не только установившуюся в нашем социуме нравственную норму «уважения к учителю», но и принимая на себя целый ряд обязательств</a:t>
            </a: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ЛГУ им. А.С.Пушкина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80549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С декабря 1998 года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и до декабря 2017 года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работала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профессором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кафедры педагогики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и педагогических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технологий ЛГУ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имени А.С. Пушкина.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65175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/>
              <a:t>Научная школа по проблеме</a:t>
            </a:r>
            <a:br>
              <a:rPr lang="ru-RU" sz="3600" b="1" dirty="0" smtClean="0"/>
            </a:br>
            <a:r>
              <a:rPr lang="ru-RU" sz="3600" b="1" dirty="0" smtClean="0"/>
              <a:t>развивающего обучения</a:t>
            </a:r>
            <a:r>
              <a:rPr lang="ru-RU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«Сообщество ученых разных статусов, компетенции и возраста, координирующих под руководством лидера свою исследовательскую деятельность, внесших личный вклад в реализацию и развитие исследовательской программы и способных активно и целенаправленно представлять и защищать цели и результаты программы». 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2400" dirty="0" err="1" smtClean="0"/>
              <a:t>А.П.Тряпицына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1268413"/>
            <a:ext cx="8245475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37 кандидатов педагогических наук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Санкт-Петербург – 16 чел.,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Петрозаводск – 6 чел.,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Псков – 3 чел.,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Великий Новгород – 2 чел.,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Барнаул – 2 чел,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Вологда, Хабаровск, Пермь, Омск, Майкоп – по 1 чел.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b="1" dirty="0" smtClean="0"/>
              <a:t> Доктора педагогических наук</a:t>
            </a:r>
          </a:p>
          <a:p>
            <a:pPr>
              <a:lnSpc>
                <a:spcPct val="90000"/>
              </a:lnSpc>
            </a:pPr>
            <a:r>
              <a:rPr lang="ru-RU" b="1" i="1" dirty="0" smtClean="0"/>
              <a:t>Ольга Борисовна </a:t>
            </a:r>
            <a:r>
              <a:rPr lang="ru-RU" b="1" i="1" dirty="0" err="1" smtClean="0"/>
              <a:t>Даутова</a:t>
            </a:r>
            <a:r>
              <a:rPr lang="ru-RU" b="1" i="1" dirty="0" smtClean="0"/>
              <a:t> </a:t>
            </a:r>
            <a:r>
              <a:rPr lang="ru-RU" sz="2400" i="1" dirty="0" smtClean="0"/>
              <a:t>(Санкт-Петербург)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/>
              <a:t>Лариса Александровна Косолапова </a:t>
            </a:r>
            <a:r>
              <a:rPr lang="ru-RU" sz="2400" i="1" dirty="0" smtClean="0"/>
              <a:t>(Пермь)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8" name="Picture 4" descr="IMG_55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4825" y="-963613"/>
            <a:ext cx="9648825" cy="806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400" b="1" dirty="0" smtClean="0"/>
              <a:t>Научная школа за рубежом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b="1" dirty="0" smtClean="0"/>
              <a:t>Литва</a:t>
            </a:r>
            <a:r>
              <a:rPr lang="ru-RU" dirty="0" smtClean="0"/>
              <a:t> – </a:t>
            </a:r>
            <a:r>
              <a:rPr lang="ru-RU" dirty="0" err="1" smtClean="0"/>
              <a:t>Юодайтите</a:t>
            </a:r>
            <a:r>
              <a:rPr lang="ru-RU" dirty="0" smtClean="0"/>
              <a:t> </a:t>
            </a:r>
            <a:r>
              <a:rPr lang="ru-RU" dirty="0" err="1" smtClean="0"/>
              <a:t>Аудра</a:t>
            </a:r>
            <a:r>
              <a:rPr lang="ru-RU" dirty="0" smtClean="0"/>
              <a:t> </a:t>
            </a:r>
            <a:r>
              <a:rPr lang="ru-RU" dirty="0" err="1" smtClean="0"/>
              <a:t>Юозовна</a:t>
            </a:r>
            <a:r>
              <a:rPr lang="ru-RU" dirty="0" smtClean="0"/>
              <a:t>,</a:t>
            </a:r>
          </a:p>
          <a:p>
            <a:pPr eaLnBrk="1" hangingPunct="1"/>
            <a:r>
              <a:rPr lang="ru-RU" b="1" dirty="0" smtClean="0"/>
              <a:t>Куба</a:t>
            </a:r>
            <a:r>
              <a:rPr lang="ru-RU" dirty="0" smtClean="0"/>
              <a:t> – </a:t>
            </a:r>
            <a:r>
              <a:rPr lang="ru-RU" dirty="0" err="1" smtClean="0"/>
              <a:t>Меркадэрэс</a:t>
            </a:r>
            <a:r>
              <a:rPr lang="ru-RU" dirty="0" smtClean="0"/>
              <a:t> </a:t>
            </a:r>
            <a:r>
              <a:rPr lang="ru-RU" dirty="0" err="1" smtClean="0"/>
              <a:t>Феррер</a:t>
            </a:r>
            <a:r>
              <a:rPr lang="ru-RU" dirty="0" smtClean="0"/>
              <a:t> Мария де </a:t>
            </a:r>
            <a:r>
              <a:rPr lang="ru-RU" dirty="0" err="1" smtClean="0"/>
              <a:t>Лос</a:t>
            </a:r>
            <a:r>
              <a:rPr lang="ru-RU" dirty="0" smtClean="0"/>
              <a:t> </a:t>
            </a:r>
            <a:r>
              <a:rPr lang="ru-RU" dirty="0" err="1" smtClean="0"/>
              <a:t>Ангелес</a:t>
            </a:r>
            <a:r>
              <a:rPr lang="ru-RU" dirty="0" smtClean="0"/>
              <a:t>,</a:t>
            </a:r>
          </a:p>
          <a:p>
            <a:pPr eaLnBrk="1" hangingPunct="1"/>
            <a:r>
              <a:rPr lang="ru-RU" b="1" dirty="0" smtClean="0"/>
              <a:t>Китай </a:t>
            </a:r>
            <a:r>
              <a:rPr lang="ru-RU" dirty="0" smtClean="0"/>
              <a:t>– Ань </a:t>
            </a:r>
            <a:r>
              <a:rPr lang="ru-RU" dirty="0" err="1" smtClean="0"/>
              <a:t>Фанмин</a:t>
            </a:r>
            <a:r>
              <a:rPr lang="ru-RU" dirty="0" smtClean="0"/>
              <a:t>,</a:t>
            </a:r>
          </a:p>
          <a:p>
            <a:pPr eaLnBrk="1" hangingPunct="1"/>
            <a:r>
              <a:rPr lang="ru-RU" b="1" dirty="0" smtClean="0"/>
              <a:t>США</a:t>
            </a:r>
            <a:r>
              <a:rPr lang="ru-RU" dirty="0" smtClean="0"/>
              <a:t> – </a:t>
            </a:r>
            <a:r>
              <a:rPr lang="ru-RU" dirty="0" err="1" smtClean="0"/>
              <a:t>Горятнина</a:t>
            </a:r>
            <a:r>
              <a:rPr lang="ru-RU" dirty="0" smtClean="0"/>
              <a:t> Вера Валентиновна.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r>
              <a:rPr lang="ru-RU" b="1" dirty="0" smtClean="0"/>
              <a:t>Норвегия</a:t>
            </a:r>
            <a:r>
              <a:rPr lang="ru-RU" dirty="0" smtClean="0"/>
              <a:t> – Цыплакова Светлана Евгеньевна.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8243888" cy="46212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4786314" y="2786058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/>
              <a:t>Направления исследований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С 1976 года по 2009 год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i="1" dirty="0" smtClean="0"/>
              <a:t>Разные уровни образования, все учебные предметы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err="1" smtClean="0"/>
              <a:t>Межпредметные</a:t>
            </a:r>
            <a:r>
              <a:rPr lang="ru-RU" sz="2400" dirty="0" smtClean="0"/>
              <a:t> связи и ведущие положения учебной темы.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Формирование системных знаний,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                            системных обобщенных знаний,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                            теоретических знаний.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Ведущие идеи учебного предмета.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Формирование опорных знаний.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/>
              <a:t>Направления исследований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Самостоятельная работа на уроке.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Комплексная самостоятельная работа.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Опережающие самостоятельные работы.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Комплексные самостоятельные исследования.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Взаимодействие учителя 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/>
              <a:t>Направления исследований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Ответственное отношение к учению.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Становление самосознания учащихся.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Формирование творческой активности.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Контроль уровня достижений учащихся.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Особенности самоконтроля учащихся.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Оценочная деятельность учителя.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704088"/>
            <a:ext cx="782957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День рождения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00200"/>
            <a:ext cx="7859712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Галина Дмитриевна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родилась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16 апреля 1926 года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 Донецкой области.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341438"/>
            <a:ext cx="30289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/>
              <a:t>Направления исследований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Дифференцированное обучение.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Модульное обучение.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Технология изучения учебного материала в процессе развивающего обучения.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Технология полного усвоения знаний.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Формирование информационной компетентности.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/>
              <a:t>Направления исследований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Система развивающего обучения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 трудах К.Д.Ушинского.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Дидактическая система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 педагогическом наследии Ш.И.Ганелина.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2" name="Picture 4" descr="IMG_5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9713"/>
            <a:ext cx="9464675" cy="709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общее фото с конферен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0400" y="-144780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ириллова\Кириллова 90 лет 2016\Сестры\IMG_5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92961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8280400" cy="1285885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Жизненный, профессиональный, научный путь</a:t>
            </a:r>
            <a:br>
              <a:rPr lang="ru-RU" sz="2400" b="1" dirty="0" smtClean="0"/>
            </a:br>
            <a:r>
              <a:rPr lang="ru-RU" sz="2400" b="1" dirty="0" smtClean="0"/>
              <a:t> Галины Дмитриевны Кирилловой – яркий пример гармонии </a:t>
            </a:r>
            <a:r>
              <a:rPr lang="ru-RU" sz="2800" b="1" i="1" dirty="0" smtClean="0"/>
              <a:t>личности в профессии, жизни в науке</a:t>
            </a:r>
            <a:r>
              <a:rPr lang="ru-RU" sz="2400" b="1" dirty="0" smtClean="0"/>
              <a:t>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Этапы педагогической деятельности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62063" y="1990725"/>
            <a:ext cx="7342187" cy="4113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 1947 году окончила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факультет русского языка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и литературы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Пензенского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педагогического института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и стала работать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учителем в школе. </a:t>
            </a:r>
          </a:p>
        </p:txBody>
      </p:sp>
      <p:pic>
        <p:nvPicPr>
          <p:cNvPr id="6148" name="Picture 4" descr="Image-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060575"/>
            <a:ext cx="24479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Начало пути ученого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 1950 году  поступила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в аспирантуру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при НИИ педагогики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АПН РСФСР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г. Ленинграда.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196975"/>
            <a:ext cx="30972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333375"/>
            <a:ext cx="4575175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Галина Дмитриевна: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mtClean="0"/>
              <a:t>«Работа над диссертацией позволяла реализовать близкую мне идею – обеспечить активную работу учащихся, чтобы способствовать развитию их познавательных способностей».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ЛГПИ (РГПУ) им. А.И.Герцена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В 1966 году Галина Дмитриевна была приглашена в ЛГПИ имени А.И. Герцена на кафедру педагогики на должность доцента. В 1982 году после успешной защиты докторской диссертации на тему "Совершенствование урока как целостной системы в условиях развивающего обучения"  стала доктором педагогических наук, в 1985 году – </a:t>
            </a:r>
            <a:r>
              <a:rPr lang="ru-RU" sz="2400" smtClean="0"/>
              <a:t>профессором кафедры. 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14355"/>
            <a:ext cx="7772400" cy="12858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err="1" smtClean="0"/>
              <a:t>Ю.А.Конаржевский</a:t>
            </a:r>
            <a:r>
              <a:rPr lang="ru-RU" dirty="0" smtClean="0"/>
              <a:t> в книге «Система, урок, анализ»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71678"/>
            <a:ext cx="7772400" cy="405924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«</a:t>
            </a:r>
            <a:r>
              <a:rPr lang="ru-RU" b="1" dirty="0" smtClean="0"/>
              <a:t>Г.Д.Кириллова</a:t>
            </a:r>
            <a:r>
              <a:rPr lang="ru-RU" dirty="0" smtClean="0"/>
              <a:t> в своей книге «Теория и практика урока в условиях развивающего обучения» </a:t>
            </a:r>
            <a:r>
              <a:rPr lang="ru-RU" b="1" dirty="0" smtClean="0"/>
              <a:t>сделала блестящую попытку рассмотреть урок как органически целое явление</a:t>
            </a:r>
            <a:r>
              <a:rPr lang="ru-RU" dirty="0" smtClean="0"/>
              <a:t>, исследовав в комплексе его цели, содержание, методы, способы организации, структуру».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58204" cy="114300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«Энергетика движения, развития всегда была настолько велика, что ощущалась зримо и весомо». </a:t>
            </a:r>
          </a:p>
        </p:txBody>
      </p:sp>
      <p:pic>
        <p:nvPicPr>
          <p:cNvPr id="50180" name="Picture 4" descr="File0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381750" cy="424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526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Научно-педагогическая деятельность  Галины Дмитриевны Кирилловой: из XX века – в XXI век</vt:lpstr>
      <vt:lpstr>День рождения</vt:lpstr>
      <vt:lpstr>Этапы педагогической деятельности</vt:lpstr>
      <vt:lpstr>Начало пути ученого</vt:lpstr>
      <vt:lpstr>Слайд 5</vt:lpstr>
      <vt:lpstr>Галина Дмитриевна:</vt:lpstr>
      <vt:lpstr>ЛГПИ (РГПУ) им. А.И.Герцена</vt:lpstr>
      <vt:lpstr>Ю.А.Конаржевский в книге «Система, урок, анализ» </vt:lpstr>
      <vt:lpstr>     «Энергетика движения, развития всегда была настолько велика, что ощущалась зримо и весомо». </vt:lpstr>
      <vt:lpstr>ЛГУ им. А.С.Пушкина</vt:lpstr>
      <vt:lpstr>Научная школа по проблеме развивающего обучения </vt:lpstr>
      <vt:lpstr>Слайд 12</vt:lpstr>
      <vt:lpstr>37 кандидатов педагогических наук</vt:lpstr>
      <vt:lpstr>Слайд 14</vt:lpstr>
      <vt:lpstr>Научная школа за рубежом</vt:lpstr>
      <vt:lpstr>Слайд 16</vt:lpstr>
      <vt:lpstr>Направления исследований</vt:lpstr>
      <vt:lpstr>Направления исследований</vt:lpstr>
      <vt:lpstr>Направления исследований</vt:lpstr>
      <vt:lpstr>Направления исследований</vt:lpstr>
      <vt:lpstr>Направления исследований</vt:lpstr>
      <vt:lpstr>Слайд 22</vt:lpstr>
      <vt:lpstr>Слайд 23</vt:lpstr>
      <vt:lpstr>Слайд 24</vt:lpstr>
      <vt:lpstr>Жизненный, профессиональный, научный путь  Галины Дмитриевны Кирилловой – яркий пример гармонии личности в профессии, жизни в науке.</vt:lpstr>
    </vt:vector>
  </TitlesOfParts>
  <Company>КГПУ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ОЛЯ</cp:lastModifiedBy>
  <cp:revision>61</cp:revision>
  <dcterms:created xsi:type="dcterms:W3CDTF">2011-03-30T07:59:29Z</dcterms:created>
  <dcterms:modified xsi:type="dcterms:W3CDTF">2018-04-26T18:11:12Z</dcterms:modified>
</cp:coreProperties>
</file>