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15138" cy="98234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73603-B58C-4905-8772-2B4899C69670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BC868-C973-4430-A8AA-BA4AC9EAA0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73603-B58C-4905-8772-2B4899C69670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BC868-C973-4430-A8AA-BA4AC9EAA0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73603-B58C-4905-8772-2B4899C69670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BC868-C973-4430-A8AA-BA4AC9EAA0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73603-B58C-4905-8772-2B4899C69670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BC868-C973-4430-A8AA-BA4AC9EAA0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73603-B58C-4905-8772-2B4899C69670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BC868-C973-4430-A8AA-BA4AC9EAA0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73603-B58C-4905-8772-2B4899C69670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BC868-C973-4430-A8AA-BA4AC9EAA0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73603-B58C-4905-8772-2B4899C69670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BC868-C973-4430-A8AA-BA4AC9EAA0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73603-B58C-4905-8772-2B4899C69670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BC868-C973-4430-A8AA-BA4AC9EAA0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73603-B58C-4905-8772-2B4899C69670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BC868-C973-4430-A8AA-BA4AC9EAA0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73603-B58C-4905-8772-2B4899C69670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BC868-C973-4430-A8AA-BA4AC9EAA0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673603-B58C-4905-8772-2B4899C69670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BC868-C973-4430-A8AA-BA4AC9EAA0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1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E673603-B58C-4905-8772-2B4899C69670}" type="datetimeFigureOut">
              <a:rPr lang="ru-RU" smtClean="0"/>
              <a:pPr/>
              <a:t>26.04.2018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78BC868-C973-4430-A8AA-BA4AC9EAA0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7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142984"/>
            <a:ext cx="5976664" cy="604696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Дидактика развития </a:t>
            </a:r>
          </a:p>
          <a:p>
            <a:pPr algn="ctr"/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концепции профессора </a:t>
            </a:r>
            <a:b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Галины Дмитриевны Кирилловой</a:t>
            </a:r>
          </a:p>
          <a:p>
            <a:pPr algn="ctr"/>
            <a:endParaRPr lang="ru-RU" sz="4000" b="1" i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С. Н. </a:t>
            </a:r>
            <a:r>
              <a:rPr lang="ru-RU" sz="2400" b="1" i="1" dirty="0" err="1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Горычева</a:t>
            </a:r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</a:p>
          <a:p>
            <a:pPr algn="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зав. кафедрой педагогики НовГУ имени Ярослава Мудрого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00-5.jpg"/>
          <p:cNvPicPr>
            <a:picLocks noChangeAspect="1"/>
          </p:cNvPicPr>
          <p:nvPr/>
        </p:nvPicPr>
        <p:blipFill>
          <a:blip r:embed="rId2" cstate="print">
            <a:lum bright="39000"/>
          </a:blip>
          <a:srcRect l="2597" r="2627"/>
          <a:stretch>
            <a:fillRect/>
          </a:stretch>
        </p:blipFill>
        <p:spPr>
          <a:xfrm>
            <a:off x="-36512" y="0"/>
            <a:ext cx="9180512" cy="688538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8640"/>
            <a:ext cx="8136904" cy="2880320"/>
          </a:xfrm>
          <a:noFill/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b="1" i="1" dirty="0" smtClean="0"/>
              <a:t>«Мышление развивается в реальных знаниях»</a:t>
            </a:r>
          </a:p>
          <a:p>
            <a:pPr algn="r">
              <a:buNone/>
            </a:pPr>
            <a:r>
              <a:rPr lang="ru-RU" sz="4800" dirty="0" smtClean="0"/>
              <a:t> </a:t>
            </a:r>
            <a:r>
              <a:rPr lang="ru-RU" dirty="0" smtClean="0"/>
              <a:t>К. Д.  Ушинский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24544" y="2060848"/>
            <a:ext cx="6804248" cy="44644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b="1" dirty="0" smtClean="0">
                <a:solidFill>
                  <a:schemeClr val="accent3">
                    <a:lumMod val="50000"/>
                  </a:schemeClr>
                </a:solidFill>
              </a:rPr>
              <a:t>Спасибо  </a:t>
            </a:r>
          </a:p>
          <a:p>
            <a:pPr algn="ctr">
              <a:buNone/>
            </a:pPr>
            <a:r>
              <a:rPr lang="ru-RU" sz="6600" b="1" dirty="0" smtClean="0">
                <a:solidFill>
                  <a:schemeClr val="accent3">
                    <a:lumMod val="50000"/>
                  </a:schemeClr>
                </a:solidFill>
              </a:rPr>
              <a:t>за внимание!</a:t>
            </a:r>
            <a:endParaRPr lang="ru-RU" sz="66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977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Концепции формирования содержания образования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57400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ym typeface="Wingdings"/>
              </a:rPr>
              <a:t>   </a:t>
            </a:r>
            <a:r>
              <a:rPr lang="ru-RU" sz="3600" i="1" dirty="0" smtClean="0">
                <a:sym typeface="Wingdings"/>
              </a:rPr>
              <a:t> </a:t>
            </a:r>
            <a:r>
              <a:rPr lang="ru-RU" sz="3600" i="1" dirty="0" smtClean="0"/>
              <a:t>Чему учить?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/>
                </a:solidFill>
                <a:sym typeface="Wingdings"/>
              </a:rPr>
              <a:t>                                       </a:t>
            </a:r>
            <a:r>
              <a:rPr lang="ru-RU" sz="4000" b="1" dirty="0" smtClean="0">
                <a:solidFill>
                  <a:schemeClr val="accent3"/>
                </a:solidFill>
              </a:rPr>
              <a:t>Как учить?</a:t>
            </a:r>
          </a:p>
          <a:p>
            <a:pPr>
              <a:buNone/>
            </a:pPr>
            <a:r>
              <a:rPr lang="ru-RU" sz="3600" dirty="0" smtClean="0">
                <a:sym typeface="Wingdings"/>
              </a:rPr>
              <a:t>  </a:t>
            </a:r>
            <a:r>
              <a:rPr lang="ru-RU" sz="2800" dirty="0" smtClean="0">
                <a:sym typeface="Wingdings"/>
              </a:rPr>
              <a:t> </a:t>
            </a:r>
            <a:r>
              <a:rPr lang="ru-RU" sz="3600" i="1" dirty="0" smtClean="0"/>
              <a:t>Что ценнее в образовании:  знания и их объем или способы добывания знаний?</a:t>
            </a:r>
          </a:p>
          <a:p>
            <a:pPr>
              <a:buNone/>
            </a:pPr>
            <a:r>
              <a:rPr lang="ru-RU" sz="3600" i="1" dirty="0" smtClean="0"/>
              <a:t>  </a:t>
            </a:r>
            <a:r>
              <a:rPr lang="ru-RU" sz="2800" dirty="0" smtClean="0">
                <a:sym typeface="Wingdings"/>
              </a:rPr>
              <a:t> </a:t>
            </a:r>
            <a:r>
              <a:rPr lang="ru-RU" sz="3600" i="1" dirty="0" smtClean="0"/>
              <a:t>Усвоение равно развитию?</a:t>
            </a:r>
            <a:endParaRPr lang="ru-RU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264" y="413792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Проблема  единства</a:t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700808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sym typeface="Wingdings"/>
              </a:rPr>
              <a:t> </a:t>
            </a:r>
            <a:r>
              <a:rPr lang="ru-RU" sz="4000" i="1" dirty="0" smtClean="0"/>
              <a:t>Содержания и метода</a:t>
            </a:r>
          </a:p>
          <a:p>
            <a:pPr>
              <a:buNone/>
            </a:pPr>
            <a:endParaRPr lang="ru-RU" sz="4000" i="1" dirty="0" smtClean="0"/>
          </a:p>
          <a:p>
            <a:pPr>
              <a:buNone/>
            </a:pPr>
            <a:r>
              <a:rPr lang="ru-RU" sz="4000" dirty="0" smtClean="0">
                <a:sym typeface="Wingdings"/>
              </a:rPr>
              <a:t> </a:t>
            </a:r>
            <a:r>
              <a:rPr lang="ru-RU" sz="4000" i="1" dirty="0" smtClean="0"/>
              <a:t>Знания и способов деятельности</a:t>
            </a:r>
            <a:endParaRPr lang="ru-RU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-108520" y="1196752"/>
            <a:ext cx="6768752" cy="48006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«</a:t>
            </a:r>
            <a:r>
              <a:rPr lang="ru-RU" i="1" dirty="0" smtClean="0"/>
              <a:t>Формальная и материальная стороны обучения диалектически взаимосвязаны</a:t>
            </a:r>
            <a:r>
              <a:rPr lang="ru-RU" dirty="0" smtClean="0"/>
              <a:t>»</a:t>
            </a:r>
          </a:p>
          <a:p>
            <a:pPr algn="r">
              <a:buNone/>
            </a:pPr>
            <a:r>
              <a:rPr lang="ru-RU" dirty="0" smtClean="0"/>
              <a:t>М. А. Данилов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«</a:t>
            </a:r>
            <a:r>
              <a:rPr lang="ru-RU" i="1" dirty="0" smtClean="0"/>
              <a:t>Метод присущ знанию, он содержится в нем»</a:t>
            </a:r>
            <a:r>
              <a:rPr lang="ru-RU" dirty="0" smtClean="0"/>
              <a:t> </a:t>
            </a:r>
          </a:p>
          <a:p>
            <a:pPr algn="r">
              <a:buNone/>
            </a:pPr>
            <a:r>
              <a:rPr lang="ru-RU" dirty="0" smtClean="0"/>
              <a:t>П. Н. Груздев</a:t>
            </a:r>
          </a:p>
          <a:p>
            <a:pPr>
              <a:buNone/>
            </a:pP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6512" y="1196752"/>
            <a:ext cx="7416824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i="1" dirty="0" smtClean="0"/>
              <a:t>   </a:t>
            </a:r>
            <a:r>
              <a:rPr lang="ru-RU" sz="4300" i="1" dirty="0" smtClean="0"/>
              <a:t>Знание из цели превращается в средство более широкого и </a:t>
            </a:r>
          </a:p>
          <a:p>
            <a:pPr>
              <a:buNone/>
            </a:pPr>
            <a:r>
              <a:rPr lang="ru-RU" sz="4300" i="1" dirty="0" smtClean="0"/>
              <a:t>   глубокого познания</a:t>
            </a:r>
            <a:endParaRPr lang="ru-RU" sz="43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6512" y="1196752"/>
            <a:ext cx="7498080" cy="480060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ym typeface="Wingdings"/>
              </a:rPr>
              <a:t> </a:t>
            </a:r>
            <a:r>
              <a:rPr lang="ru-RU" sz="3100" i="1" dirty="0" smtClean="0"/>
              <a:t>Как совместить развитие информационной и </a:t>
            </a:r>
            <a:r>
              <a:rPr lang="ru-RU" sz="3100" i="1" dirty="0" err="1" smtClean="0"/>
              <a:t>деятельностной</a:t>
            </a:r>
            <a:r>
              <a:rPr lang="ru-RU" sz="3100" i="1" dirty="0" smtClean="0"/>
              <a:t> сторон обучения?</a:t>
            </a:r>
          </a:p>
          <a:p>
            <a:pPr>
              <a:buFont typeface="Wingdings"/>
              <a:buChar char="§"/>
            </a:pPr>
            <a:endParaRPr lang="ru-RU" i="1" dirty="0" smtClean="0"/>
          </a:p>
          <a:p>
            <a:pPr>
              <a:buNone/>
            </a:pPr>
            <a:r>
              <a:rPr lang="ru-RU" dirty="0" smtClean="0">
                <a:sym typeface="Wingdings"/>
              </a:rPr>
              <a:t> </a:t>
            </a:r>
            <a:r>
              <a:rPr lang="ru-RU" sz="3100" i="1" dirty="0" smtClean="0"/>
              <a:t>Что является </a:t>
            </a:r>
            <a:r>
              <a:rPr lang="ru-RU" sz="3100" i="1" dirty="0" err="1" smtClean="0"/>
              <a:t>системообразующим</a:t>
            </a:r>
            <a:r>
              <a:rPr lang="ru-RU" sz="3100" i="1" dirty="0" smtClean="0"/>
              <a:t> основанием единства содержания и метода? </a:t>
            </a:r>
            <a:endParaRPr lang="ru-RU" sz="31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808" y="125760"/>
            <a:ext cx="8933688" cy="1791072"/>
          </a:xfrm>
        </p:spPr>
        <p:txBody>
          <a:bodyPr>
            <a:noAutofit/>
          </a:bodyPr>
          <a:lstStyle/>
          <a:p>
            <a:r>
              <a:rPr lang="ru-RU" sz="36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Системообразующий</a:t>
            </a: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компонент дидактического </a:t>
            </a:r>
            <a:b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процесса</a:t>
            </a:r>
            <a:endParaRPr lang="ru-RU" sz="36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6512" y="2228800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Системное обобщенное знание:</a:t>
            </a:r>
          </a:p>
          <a:p>
            <a:pPr>
              <a:buNone/>
            </a:pPr>
            <a:r>
              <a:rPr lang="ru-RU" sz="3600" dirty="0" smtClean="0">
                <a:sym typeface="Wingdings"/>
              </a:rPr>
              <a:t>   </a:t>
            </a:r>
            <a:r>
              <a:rPr lang="ru-RU" dirty="0" smtClean="0">
                <a:sym typeface="Wingdings"/>
              </a:rPr>
              <a:t> </a:t>
            </a:r>
            <a:r>
              <a:rPr lang="ru-RU" i="1" dirty="0" smtClean="0"/>
              <a:t>ведущие идеи содержания</a:t>
            </a:r>
          </a:p>
          <a:p>
            <a:pPr>
              <a:buNone/>
            </a:pPr>
            <a:r>
              <a:rPr lang="ru-RU" sz="3600" dirty="0" smtClean="0">
                <a:sym typeface="Wingdings"/>
              </a:rPr>
              <a:t>   </a:t>
            </a:r>
            <a:r>
              <a:rPr lang="ru-RU" dirty="0" smtClean="0">
                <a:sym typeface="Wingdings"/>
              </a:rPr>
              <a:t> </a:t>
            </a:r>
            <a:r>
              <a:rPr lang="ru-RU" i="1" dirty="0" smtClean="0"/>
              <a:t>опорные знания</a:t>
            </a:r>
          </a:p>
          <a:p>
            <a:pPr>
              <a:buNone/>
            </a:pPr>
            <a:r>
              <a:rPr lang="ru-RU" sz="3600" dirty="0" smtClean="0">
                <a:sym typeface="Wingdings"/>
              </a:rPr>
              <a:t>   </a:t>
            </a:r>
            <a:r>
              <a:rPr lang="ru-RU" dirty="0" smtClean="0">
                <a:sym typeface="Wingdings"/>
              </a:rPr>
              <a:t> </a:t>
            </a:r>
            <a:r>
              <a:rPr lang="ru-RU" i="1" dirty="0" smtClean="0"/>
              <a:t>сквозные знания</a:t>
            </a:r>
          </a:p>
          <a:p>
            <a:pPr>
              <a:buNone/>
            </a:pPr>
            <a:r>
              <a:rPr lang="ru-RU" sz="3600" dirty="0" smtClean="0">
                <a:sym typeface="Wingdings"/>
              </a:rPr>
              <a:t>   </a:t>
            </a:r>
            <a:r>
              <a:rPr lang="ru-RU" dirty="0" smtClean="0">
                <a:sym typeface="Wingdings"/>
              </a:rPr>
              <a:t> </a:t>
            </a:r>
            <a:r>
              <a:rPr lang="ru-RU" i="1" dirty="0" smtClean="0"/>
              <a:t>функциональные узлы учебного содержания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56" y="0"/>
            <a:ext cx="7498080" cy="1143000"/>
          </a:xfrm>
        </p:spPr>
        <p:txBody>
          <a:bodyPr>
            <a:normAutofit/>
          </a:bodyPr>
          <a:lstStyle/>
          <a:p>
            <a:r>
              <a:rPr lang="ru-RU" sz="39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Ведущая идея содержания</a:t>
            </a:r>
            <a:endParaRPr lang="ru-RU" sz="39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sym typeface="Wingdings"/>
              </a:rPr>
              <a:t> </a:t>
            </a:r>
            <a:r>
              <a:rPr lang="ru-RU" i="1" dirty="0" smtClean="0"/>
              <a:t>системна</a:t>
            </a:r>
            <a:r>
              <a:rPr lang="ru-RU" dirty="0" smtClean="0"/>
              <a:t> по своей сути</a:t>
            </a:r>
          </a:p>
          <a:p>
            <a:pPr>
              <a:buFont typeface="Wingdings"/>
              <a:buChar char="§"/>
            </a:pPr>
            <a:endParaRPr lang="ru-RU" sz="500" dirty="0" smtClean="0"/>
          </a:p>
          <a:p>
            <a:pPr>
              <a:buNone/>
            </a:pPr>
            <a:r>
              <a:rPr lang="ru-RU" sz="3600" dirty="0" smtClean="0">
                <a:sym typeface="Wingdings"/>
              </a:rPr>
              <a:t> </a:t>
            </a:r>
            <a:r>
              <a:rPr lang="ru-RU" i="1" dirty="0" smtClean="0"/>
              <a:t>развитие</a:t>
            </a:r>
            <a:r>
              <a:rPr lang="ru-RU" dirty="0" smtClean="0"/>
              <a:t> – способ существования</a:t>
            </a:r>
          </a:p>
          <a:p>
            <a:pPr>
              <a:buFont typeface="Wingdings"/>
              <a:buChar char="§"/>
            </a:pPr>
            <a:endParaRPr lang="ru-RU" sz="500" dirty="0" smtClean="0"/>
          </a:p>
          <a:p>
            <a:pPr>
              <a:buNone/>
            </a:pPr>
            <a:r>
              <a:rPr lang="ru-RU" sz="3600" dirty="0" smtClean="0">
                <a:sym typeface="Wingdings"/>
              </a:rPr>
              <a:t> </a:t>
            </a:r>
            <a:r>
              <a:rPr lang="ru-RU" dirty="0" smtClean="0"/>
              <a:t>происходит </a:t>
            </a:r>
            <a:r>
              <a:rPr lang="ru-RU" i="1" dirty="0" smtClean="0"/>
              <a:t>из опыта </a:t>
            </a:r>
            <a:r>
              <a:rPr lang="ru-RU" dirty="0" smtClean="0"/>
              <a:t>и          реализуется в нем</a:t>
            </a:r>
          </a:p>
          <a:p>
            <a:pPr>
              <a:buFont typeface="Wingdings"/>
              <a:buChar char="§"/>
            </a:pPr>
            <a:endParaRPr lang="ru-RU" sz="500" dirty="0" smtClean="0"/>
          </a:p>
          <a:p>
            <a:pPr>
              <a:buNone/>
            </a:pPr>
            <a:r>
              <a:rPr lang="ru-RU" sz="3600" dirty="0" smtClean="0">
                <a:sym typeface="Wingdings"/>
              </a:rPr>
              <a:t> </a:t>
            </a:r>
            <a:r>
              <a:rPr lang="ru-RU" dirty="0" smtClean="0"/>
              <a:t>содержит </a:t>
            </a:r>
            <a:r>
              <a:rPr lang="ru-RU" smtClean="0"/>
              <a:t>огромный     </a:t>
            </a:r>
            <a:r>
              <a:rPr lang="ru-RU" i="1" smtClean="0"/>
              <a:t>воспитательный </a:t>
            </a:r>
            <a:r>
              <a:rPr lang="ru-RU" i="1" dirty="0" smtClean="0"/>
              <a:t>потенциал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48" y="116632"/>
            <a:ext cx="7498080" cy="1143000"/>
          </a:xfrm>
        </p:spPr>
        <p:txBody>
          <a:bodyPr>
            <a:noAutofit/>
          </a:bodyPr>
          <a:lstStyle/>
          <a:p>
            <a:r>
              <a:rPr lang="ru-RU" sz="37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Зависимость содержания и умственной деятельности</a:t>
            </a:r>
            <a:endParaRPr lang="ru-RU" sz="37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412776"/>
            <a:ext cx="7200800" cy="5005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>
                <a:sym typeface="Wingdings"/>
              </a:rPr>
              <a:t> </a:t>
            </a:r>
            <a:r>
              <a:rPr lang="ru-RU" dirty="0" smtClean="0"/>
              <a:t>любое умственное действие содержательно</a:t>
            </a:r>
          </a:p>
          <a:p>
            <a:pPr>
              <a:buNone/>
            </a:pPr>
            <a:r>
              <a:rPr lang="ru-RU" dirty="0" smtClean="0">
                <a:sym typeface="Wingdings"/>
              </a:rPr>
              <a:t> </a:t>
            </a:r>
            <a:r>
              <a:rPr lang="ru-RU" dirty="0" smtClean="0"/>
              <a:t>усложнение в умственной  деятельности связано с расширением системы знаний и ростом уровня их обобщенности</a:t>
            </a:r>
          </a:p>
          <a:p>
            <a:pPr>
              <a:buNone/>
            </a:pPr>
            <a:r>
              <a:rPr lang="ru-RU" dirty="0" smtClean="0">
                <a:sym typeface="Wingdings"/>
              </a:rPr>
              <a:t> </a:t>
            </a:r>
            <a:r>
              <a:rPr lang="ru-RU" dirty="0" smtClean="0"/>
              <a:t>особенность содержания должна   быть адекватна способу его усвоения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159</TotalTime>
  <Words>216</Words>
  <Application>Microsoft Office PowerPoint</Application>
  <PresentationFormat>Экран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Слайд 1</vt:lpstr>
      <vt:lpstr>Концепции формирования содержания образования</vt:lpstr>
      <vt:lpstr>Проблема  единства </vt:lpstr>
      <vt:lpstr>Слайд 4</vt:lpstr>
      <vt:lpstr>Слайд 5</vt:lpstr>
      <vt:lpstr>Слайд 6</vt:lpstr>
      <vt:lpstr>Системообразующий  компонент дидактического  процесса</vt:lpstr>
      <vt:lpstr>Ведущая идея содержания</vt:lpstr>
      <vt:lpstr>Зависимость содержания и умственной деятельности</vt:lpstr>
      <vt:lpstr> </vt:lpstr>
      <vt:lpstr>Слайд 11</vt:lpstr>
    </vt:vector>
  </TitlesOfParts>
  <Company>НовГУ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215_2</dc:creator>
  <cp:lastModifiedBy>ОЛЯ</cp:lastModifiedBy>
  <cp:revision>25</cp:revision>
  <dcterms:created xsi:type="dcterms:W3CDTF">2018-04-12T07:23:53Z</dcterms:created>
  <dcterms:modified xsi:type="dcterms:W3CDTF">2018-04-26T18:21:48Z</dcterms:modified>
</cp:coreProperties>
</file>