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4" r:id="rId1"/>
  </p:sldMasterIdLst>
  <p:sldIdLst>
    <p:sldId id="256" r:id="rId2"/>
    <p:sldId id="257" r:id="rId3"/>
    <p:sldId id="266" r:id="rId4"/>
    <p:sldId id="261" r:id="rId5"/>
    <p:sldId id="262" r:id="rId6"/>
    <p:sldId id="281" r:id="rId7"/>
    <p:sldId id="265" r:id="rId8"/>
    <p:sldId id="259" r:id="rId9"/>
    <p:sldId id="271" r:id="rId10"/>
    <p:sldId id="260" r:id="rId11"/>
    <p:sldId id="263" r:id="rId12"/>
    <p:sldId id="267" r:id="rId13"/>
    <p:sldId id="269" r:id="rId14"/>
    <p:sldId id="270" r:id="rId15"/>
    <p:sldId id="268" r:id="rId16"/>
    <p:sldId id="280" r:id="rId17"/>
    <p:sldId id="279" r:id="rId18"/>
    <p:sldId id="282" r:id="rId19"/>
    <p:sldId id="27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B21"/>
    <a:srgbClr val="79F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86418" autoAdjust="0"/>
  </p:normalViewPr>
  <p:slideViewPr>
    <p:cSldViewPr snapToGrid="0">
      <p:cViewPr varScale="1">
        <p:scale>
          <a:sx n="68" d="100"/>
          <a:sy n="68" d="100"/>
        </p:scale>
        <p:origin x="834" y="66"/>
      </p:cViewPr>
      <p:guideLst/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193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4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3198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75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646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8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03746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5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460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1295398"/>
            <a:ext cx="9955213" cy="3710581"/>
          </a:xfrm>
        </p:spPr>
        <p:txBody>
          <a:bodyPr>
            <a:normAutofit/>
          </a:bodyPr>
          <a:lstStyle/>
          <a:p>
            <a:pPr algn="ctr"/>
            <a:r>
              <a:rPr lang="ru-RU" sz="7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21 век – </a:t>
            </a:r>
            <a:br>
              <a:rPr lang="ru-RU" sz="7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УРАВНЕНИЕ 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МНОГИМИ НЕИЗВЕСТНЫМИ 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6566" y="5399874"/>
            <a:ext cx="4379912" cy="1126283"/>
          </a:xfrm>
        </p:spPr>
        <p:txBody>
          <a:bodyPr/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Е.Ю. Игнатьева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19.04.2019.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43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5650" y="764570"/>
            <a:ext cx="7740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</a:rPr>
              <a:t>Каждое поколение имеет цель в самом себе, несёт оправдание и смысл в своей собственной жизни, в творимых им ценностях, а не в том, что оно является средством для поколений последующих.</a:t>
            </a:r>
          </a:p>
          <a:p>
            <a:pPr algn="r"/>
            <a:r>
              <a:rPr lang="ru-RU" sz="2800" b="1" i="1" dirty="0">
                <a:solidFill>
                  <a:srgbClr val="000000"/>
                </a:solidFill>
                <a:latin typeface="Myriad Pro"/>
              </a:rPr>
              <a:t>Николай Бердяев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4279900"/>
            <a:ext cx="648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организовать обучение?</a:t>
            </a:r>
            <a:endParaRPr lang="ru-RU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03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300" y="0"/>
            <a:ext cx="11684000" cy="46782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содержания по преодолению клипового мышления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базовых психических процессов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поспешность и привычка к мгновенному получению результата больше всего мешают обучать сегодняшних подростков успешно.</a:t>
            </a:r>
            <a:endParaRPr lang="ru-RU" sz="2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скорости обучения и обеспечивайте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«обратную связь».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коммуникация и образовательные технологии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«ярким 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зримым», учитывайте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детской многозадачности: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мудро, давая ученикам возможность продемонстрировать свои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Подавайте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 оптимистичном тоне. </a:t>
            </a:r>
          </a:p>
          <a:p>
            <a:pPr algn="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Коатс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и стили обучения»*: </a:t>
            </a:r>
          </a:p>
          <a:p>
            <a:pPr algn="just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4806869"/>
            <a:ext cx="2352704" cy="18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46500" y="5816600"/>
            <a:ext cx="765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Принцип: предоставлять знания в клиповом</a:t>
            </a:r>
          </a:p>
          <a:p>
            <a:pPr algn="ctr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формате, а потом закреплять их системно, выстраивая «фильм из отдельных фрагментов»</a:t>
            </a:r>
          </a:p>
        </p:txBody>
      </p:sp>
    </p:spTree>
    <p:extLst>
      <p:ext uri="{BB962C8B-B14F-4D97-AF65-F5344CB8AC3E}">
        <p14:creationId xmlns:p14="http://schemas.microsoft.com/office/powerpoint/2010/main" val="160735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900" y="58023"/>
            <a:ext cx="10629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«…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 уже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базироваться на запоминании.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станут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образовывать сами себя, причем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 осознавая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именно знания им нужны.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ближайшие 10–15 лет возможности того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называют внесистемным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образованием, станут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безграничны.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сервис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педагогика-онлайн.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…станут предлагаться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игры для детей, которые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проходить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реальных городских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подготовленных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пространствах. Учебник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начинять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искусственным интеллектом,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подбирать образовательные материалы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тексты, видео, задания, схемы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каждого конкретного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ученика, независимо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сколько ему лет – шесть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шестьдесят.» 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физик японского происхождения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39800" y="4691102"/>
            <a:ext cx="515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личностными знаниями?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компетентность как способность управлять своим личностным знанием?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Внесистемное образование?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образование?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0300" y="4663301"/>
            <a:ext cx="565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онлайн?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Нелинейный процесс обучения?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когнитивного стиля, типа личности и т.д.?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как этические практики?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Риггидс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76500" y="3619500"/>
            <a:ext cx="546100" cy="520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178800" y="3619500"/>
            <a:ext cx="5969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47481" y="3405485"/>
            <a:ext cx="506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44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87" y="2378502"/>
            <a:ext cx="4405748" cy="12926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Педагогический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метод</a:t>
            </a:r>
            <a:endParaRPr lang="ru-RU" sz="3200" b="1" dirty="0" smtClean="0"/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9565" y="2378502"/>
            <a:ext cx="4140200" cy="1077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Педагогическая технология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00700" y="231983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400" y="381000"/>
            <a:ext cx="70231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ИНСТРУМЕНТАЛЬНОЕ </a:t>
            </a:r>
            <a:r>
              <a:rPr lang="ru-RU" sz="3600" b="1" dirty="0" smtClean="0"/>
              <a:t>ОБЕСПЕЧЕНИЕ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02000" y="4042217"/>
            <a:ext cx="459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СОДЕРЖАНИЕ</a:t>
            </a:r>
            <a:endParaRPr lang="ru-RU" sz="36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73500" y="1581329"/>
            <a:ext cx="279400" cy="67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305800" y="1581329"/>
            <a:ext cx="254000" cy="67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38617" y="4872841"/>
            <a:ext cx="6188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/>
              <a:t>определяющим в соотношении содержательной и </a:t>
            </a:r>
            <a:r>
              <a:rPr lang="ru-RU" sz="2000" b="1" dirty="0" err="1"/>
              <a:t>операциональной</a:t>
            </a:r>
            <a:r>
              <a:rPr lang="ru-RU" sz="2000" b="1" dirty="0"/>
              <a:t> сторон познавательной деятельности является содержание учебного материала и не просто содержание, а степень его раскрытия</a:t>
            </a:r>
            <a:r>
              <a:rPr lang="ru-RU" sz="2000" b="1" dirty="0" smtClean="0"/>
              <a:t>»                                               (Г.Д</a:t>
            </a:r>
            <a:r>
              <a:rPr lang="ru-RU" sz="2000" b="1" dirty="0"/>
              <a:t>. </a:t>
            </a:r>
            <a:r>
              <a:rPr lang="ru-RU" sz="2000" b="1" dirty="0" smtClean="0"/>
              <a:t>Кириллова)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698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7500" y="-92333"/>
            <a:ext cx="7442200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выводов нейропсихологии к организации процесса обучения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6699" y="43934"/>
            <a:ext cx="408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Блейк,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Чошанов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49872"/>
              </p:ext>
            </p:extLst>
          </p:nvPr>
        </p:nvGraphicFramePr>
        <p:xfrm>
          <a:off x="98474" y="548640"/>
          <a:ext cx="12093526" cy="6391131"/>
        </p:xfrm>
        <a:graphic>
          <a:graphicData uri="http://schemas.openxmlformats.org/drawingml/2006/table">
            <a:tbl>
              <a:tblPr firstRow="1" firstCol="1" bandRow="1"/>
              <a:tblGrid>
                <a:gridCol w="3886169"/>
                <a:gridCol w="8207357"/>
              </a:tblGrid>
              <a:tr h="506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Особенности психологии когнитивного познания 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к процессу обучения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Учение и познание как естественные механизмы развития мозга.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оптимальном уровне сложности.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поисковых методов учения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Мини-исследования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Поиск смысла как врожденное качество мозга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Практическая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 обучения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Межпредметные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связи в обучении.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проблемного обучения.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01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Эмоции как необходимый фактор продуктивной деятельности мозга.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дидактических игр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Использование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эстетического фактора в обучении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Парадоксы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софизмы и элементы занимательности в обучении.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59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и синтез в функционировании мозга человека.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взаимно-обратных операций в обучении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Формирование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аналитико-синтетических умений при решении задач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Развитие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системного мышления учащихся.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Участие сознания и подсознания в процессе учения.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Опора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прежние знания и опыт учащихся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Приемы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индивидуализации обучения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Развитие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умений самоконтроля и самоанализа.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49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Визуально-пространственная память и система "зубрежки".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наглядности в обучении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Сочетание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вербальной, символической, числовой, визуальной и других форм представления информации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Применение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мыслительных карт (российский аналог - опорные конспекты) в обучении.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 уникальности.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Приемы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индивидуализации в обучении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Применение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философии конструктивизма в обучении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Личностно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ориентированное обучение.</a:t>
                      </a:r>
                    </a:p>
                  </a:txBody>
                  <a:tcPr marL="50890" marR="508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6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550" y="224542"/>
            <a:ext cx="4445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825" y="1166386"/>
            <a:ext cx="60388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/>
              <a:t>Ведущие идеи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Системные обобщенные знания 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Концепты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Экземпляры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Фреймы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Учебно-познавательные задачи…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84300" y="4876800"/>
            <a:ext cx="963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. </a:t>
            </a:r>
            <a:r>
              <a:rPr lang="ru-RU" b="1" dirty="0" smtClean="0"/>
              <a:t>«… </a:t>
            </a:r>
            <a:r>
              <a:rPr lang="ru-RU" b="1" dirty="0"/>
              <a:t>Люди станут образовывать сами себя, причем реально осознавая, какие именно знания им нужны. …Учебник научатся начинять искусственным интеллектом, в результате он сможет подбирать образовательные материалы – фото, тексты, видео, задания, схемы в соответствии с потребностями каждого конкретного ученика, независимо от того, сколько ему лет – шесть или </a:t>
            </a:r>
            <a:r>
              <a:rPr lang="ru-RU" b="1" dirty="0" smtClean="0"/>
              <a:t>шестьдесят (</a:t>
            </a:r>
            <a:r>
              <a:rPr lang="ru-RU" b="1" dirty="0" err="1" smtClean="0"/>
              <a:t>Митио</a:t>
            </a:r>
            <a:r>
              <a:rPr lang="ru-RU" b="1" dirty="0" smtClean="0"/>
              <a:t> </a:t>
            </a:r>
            <a:r>
              <a:rPr lang="ru-RU" b="1" dirty="0" err="1" smtClean="0"/>
              <a:t>Каку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65600" y="3934956"/>
            <a:ext cx="27559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  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8350" y="932428"/>
            <a:ext cx="34607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B96C11"/>
              </a:buClr>
            </a:pPr>
            <a:r>
              <a:rPr lang="ru-RU" altLang="ru-RU" dirty="0"/>
              <a:t>Не само знание, а идея, развиваемая в уме дитяти усвоением того или иного знания, - вот что должно составлять зерно, сердцевину, последнюю цель таких занятий. Вокруг этого ядра должны органически нарастать логическая и умственная оболочка.</a:t>
            </a:r>
          </a:p>
          <a:p>
            <a:pPr algn="r">
              <a:buClr>
                <a:srgbClr val="B96C11"/>
              </a:buClr>
            </a:pPr>
            <a:r>
              <a:rPr lang="ru-RU" altLang="ru-RU" dirty="0"/>
              <a:t>К.Д. Ушинский.</a:t>
            </a:r>
          </a:p>
        </p:txBody>
      </p:sp>
    </p:spTree>
    <p:extLst>
      <p:ext uri="{BB962C8B-B14F-4D97-AF65-F5344CB8AC3E}">
        <p14:creationId xmlns:p14="http://schemas.microsoft.com/office/powerpoint/2010/main" val="180313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64125" y="2748283"/>
            <a:ext cx="2463800" cy="120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 РАЗВИТИЯ ОБРАЗОВАНИЯ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7600" y="577850"/>
            <a:ext cx="2600325" cy="10287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ЦИФРОВИЗАЦИЯ ОБРАЗОВАНИЯ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62989" y="4936499"/>
            <a:ext cx="2628900" cy="11049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ПЕРСОНИФИКАЦИЯ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1387" y="523875"/>
            <a:ext cx="2378074" cy="10541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МОДУЛЯРИЗАЦИЯ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1333500" y="1122683"/>
            <a:ext cx="2778125" cy="126238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КОМПЕТЕНТНОСТНЫЙ ПОДХОД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7026" y="2980057"/>
            <a:ext cx="2514598" cy="11557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28700" y="4730750"/>
            <a:ext cx="3082925" cy="12509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КОНСТУРКТИВИСТСКИЙ ПОДХОД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07413" y="2014857"/>
            <a:ext cx="2632075" cy="9779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ТЕХНОЛОГИЗАЦИЯ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696200" y="2273300"/>
            <a:ext cx="685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235700" y="1803400"/>
            <a:ext cx="38100" cy="58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210050" y="1706883"/>
            <a:ext cx="854075" cy="67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238624" y="3302000"/>
            <a:ext cx="688976" cy="13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210050" y="4135757"/>
            <a:ext cx="984250" cy="1058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96200" y="4047499"/>
            <a:ext cx="685800" cy="88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273800" y="4135757"/>
            <a:ext cx="0" cy="771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8662989" y="3441700"/>
            <a:ext cx="2390775" cy="106045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ГЕЙМИФИКАЦИЯ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27600" y="5069207"/>
            <a:ext cx="3111500" cy="11156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ГУМАНИТАРИЗАЦИЯ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АНТРОПОЛОГИЗАЦИЯ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696200" y="3371850"/>
            <a:ext cx="811213" cy="58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696200" y="1219200"/>
            <a:ext cx="685800" cy="1054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9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12050" y="259609"/>
            <a:ext cx="3441700" cy="762000"/>
          </a:xfrm>
          <a:prstGeom prst="roundRect">
            <a:avLst/>
          </a:prstGeom>
          <a:solidFill>
            <a:srgbClr val="98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99484" y="1561382"/>
            <a:ext cx="287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6950" y="2730691"/>
            <a:ext cx="28702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МАТРИЦА ПАМЯТИ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8384" y="3921687"/>
            <a:ext cx="2781300" cy="622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8560" y="2399083"/>
            <a:ext cx="2146300" cy="113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ЛИЧНОСТНАЯ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9175455" y="1519831"/>
            <a:ext cx="304800" cy="299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1270" y="1021609"/>
            <a:ext cx="41919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процесс обучения соответствует процессу познания, то он и интересен и обогащает человека.</a:t>
            </a:r>
          </a:p>
          <a:p>
            <a:pPr algn="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учащиеся не хотят учиться, причины надо искать в процессе обучения.</a:t>
            </a:r>
          </a:p>
          <a:p>
            <a:pPr algn="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Г.Д. Кириллова</a:t>
            </a:r>
          </a:p>
        </p:txBody>
      </p:sp>
    </p:spTree>
    <p:extLst>
      <p:ext uri="{BB962C8B-B14F-4D97-AF65-F5344CB8AC3E}">
        <p14:creationId xmlns:p14="http://schemas.microsoft.com/office/powerpoint/2010/main" val="384921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62427" y="321344"/>
            <a:ext cx="6096000" cy="246323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Технопарке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Сколково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прошел II Форум «Счастье как бизнес-модель». Его ключевая цель – объединить лучшие практики и подходы в познании феномена счастья на личном, корпоративном, региональном и государственном уровне, поделиться инструментами, которые вдохновляют людей на то, чтобы быть счастливыми самим, создавать успешный бизнес и формировать вокруг себя среду, которая делает других людей счастливыми.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12874" y="321344"/>
            <a:ext cx="3742006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</a:t>
            </a:r>
            <a:r>
              <a:rPr lang="ru-RU" dirty="0" smtClean="0"/>
              <a:t>2030г </a:t>
            </a:r>
            <a:r>
              <a:rPr lang="ru-RU" dirty="0" err="1" smtClean="0"/>
              <a:t>чипирование</a:t>
            </a:r>
            <a:r>
              <a:rPr lang="ru-RU" dirty="0" smtClean="0"/>
              <a:t> людей,</a:t>
            </a:r>
          </a:p>
          <a:p>
            <a:r>
              <a:rPr lang="ru-RU" dirty="0" smtClean="0"/>
              <a:t>к 2050г</a:t>
            </a:r>
            <a:r>
              <a:rPr lang="ru-RU" dirty="0"/>
              <a:t>. не будет разделяться реальное и виртуальное пространства.</a:t>
            </a:r>
          </a:p>
          <a:p>
            <a:endParaRPr lang="ru-RU" dirty="0"/>
          </a:p>
        </p:txBody>
      </p:sp>
      <p:pic>
        <p:nvPicPr>
          <p:cNvPr id="6" name="Picture 4" descr="http://kakzachem.ru/wp-content/uploads/2017/12/1200-630-kopirovat-604-117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8283"/>
            <a:ext cx="7081931" cy="38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3840" y="3770142"/>
            <a:ext cx="3319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Остановиться и подумать…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41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188913"/>
            <a:ext cx="6985000" cy="9985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DrPoDecorRu" pitchFamily="2" charset="0"/>
              </a:rPr>
              <a:t>Целостный процесс обучения</a:t>
            </a:r>
          </a:p>
        </p:txBody>
      </p:sp>
      <p:sp>
        <p:nvSpPr>
          <p:cNvPr id="269315" name="Line 3"/>
          <p:cNvSpPr>
            <a:spLocks noChangeShapeType="1"/>
          </p:cNvSpPr>
          <p:nvPr/>
        </p:nvSpPr>
        <p:spPr bwMode="auto">
          <a:xfrm>
            <a:off x="1992313" y="249396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1992313" y="5229225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1992313" y="3862388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2424113" y="2493963"/>
            <a:ext cx="0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 rot="16200000">
            <a:off x="1459706" y="3024982"/>
            <a:ext cx="154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Преподавание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 rot="16200000">
            <a:off x="1794668" y="4418807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Учение</a:t>
            </a:r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7680325" y="3862388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 flipV="1">
            <a:off x="7680325" y="2493963"/>
            <a:ext cx="11525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23" name="Line 11"/>
          <p:cNvSpPr>
            <a:spLocks noChangeShapeType="1"/>
          </p:cNvSpPr>
          <p:nvPr/>
        </p:nvSpPr>
        <p:spPr bwMode="auto">
          <a:xfrm>
            <a:off x="8832850" y="2493963"/>
            <a:ext cx="1223963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>
            <a:off x="7680325" y="3862388"/>
            <a:ext cx="1223963" cy="136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25" name="Line 13"/>
          <p:cNvSpPr>
            <a:spLocks noChangeShapeType="1"/>
          </p:cNvSpPr>
          <p:nvPr/>
        </p:nvSpPr>
        <p:spPr bwMode="auto">
          <a:xfrm flipV="1">
            <a:off x="8904288" y="3862388"/>
            <a:ext cx="1152525" cy="136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919288" y="1989138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Цель (учителя)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847850" y="5373688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Цель (ученика)</a:t>
            </a:r>
          </a:p>
        </p:txBody>
      </p:sp>
      <p:sp>
        <p:nvSpPr>
          <p:cNvPr id="269328" name="Line 16"/>
          <p:cNvSpPr>
            <a:spLocks noChangeShapeType="1"/>
          </p:cNvSpPr>
          <p:nvPr/>
        </p:nvSpPr>
        <p:spPr bwMode="auto">
          <a:xfrm>
            <a:off x="6456363" y="2493963"/>
            <a:ext cx="1223962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29" name="Line 17"/>
          <p:cNvSpPr>
            <a:spLocks noChangeShapeType="1"/>
          </p:cNvSpPr>
          <p:nvPr/>
        </p:nvSpPr>
        <p:spPr bwMode="auto">
          <a:xfrm>
            <a:off x="4079875" y="2493963"/>
            <a:ext cx="1223963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>
            <a:off x="5303838" y="3862388"/>
            <a:ext cx="2376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1" name="Line 19"/>
          <p:cNvSpPr>
            <a:spLocks noChangeShapeType="1"/>
          </p:cNvSpPr>
          <p:nvPr/>
        </p:nvSpPr>
        <p:spPr bwMode="auto">
          <a:xfrm flipV="1">
            <a:off x="2927350" y="2493963"/>
            <a:ext cx="11525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2" name="Line 20"/>
          <p:cNvSpPr>
            <a:spLocks noChangeShapeType="1"/>
          </p:cNvSpPr>
          <p:nvPr/>
        </p:nvSpPr>
        <p:spPr bwMode="auto">
          <a:xfrm flipV="1">
            <a:off x="5303838" y="2493963"/>
            <a:ext cx="11525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 flipV="1">
            <a:off x="4151313" y="3862388"/>
            <a:ext cx="11525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2927350" y="3860800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5" name="Line 23"/>
          <p:cNvSpPr>
            <a:spLocks noChangeShapeType="1"/>
          </p:cNvSpPr>
          <p:nvPr/>
        </p:nvSpPr>
        <p:spPr bwMode="auto">
          <a:xfrm>
            <a:off x="2927350" y="3862388"/>
            <a:ext cx="1223963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6" name="Line 24"/>
          <p:cNvSpPr>
            <a:spLocks noChangeShapeType="1"/>
          </p:cNvSpPr>
          <p:nvPr/>
        </p:nvSpPr>
        <p:spPr bwMode="auto">
          <a:xfrm>
            <a:off x="5303838" y="3862388"/>
            <a:ext cx="1223962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7" name="Line 25"/>
          <p:cNvSpPr>
            <a:spLocks noChangeShapeType="1"/>
          </p:cNvSpPr>
          <p:nvPr/>
        </p:nvSpPr>
        <p:spPr bwMode="auto">
          <a:xfrm flipV="1">
            <a:off x="6527800" y="3862388"/>
            <a:ext cx="11525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8" name="Line 26"/>
          <p:cNvSpPr>
            <a:spLocks noChangeShapeType="1"/>
          </p:cNvSpPr>
          <p:nvPr/>
        </p:nvSpPr>
        <p:spPr bwMode="auto">
          <a:xfrm>
            <a:off x="2640013" y="2278063"/>
            <a:ext cx="0" cy="3167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39" name="Text Box 27"/>
          <p:cNvSpPr txBox="1">
            <a:spLocks noChangeArrowheads="1"/>
          </p:cNvSpPr>
          <p:nvPr/>
        </p:nvSpPr>
        <p:spPr bwMode="auto">
          <a:xfrm>
            <a:off x="3576638" y="2133600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Задача 1</a:t>
            </a:r>
          </a:p>
        </p:txBody>
      </p:sp>
      <p:sp>
        <p:nvSpPr>
          <p:cNvPr id="269340" name="Text Box 28"/>
          <p:cNvSpPr txBox="1">
            <a:spLocks noChangeArrowheads="1"/>
          </p:cNvSpPr>
          <p:nvPr/>
        </p:nvSpPr>
        <p:spPr bwMode="auto">
          <a:xfrm>
            <a:off x="5951538" y="2133600"/>
            <a:ext cx="935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Задача 2</a:t>
            </a:r>
          </a:p>
        </p:txBody>
      </p:sp>
      <p:sp>
        <p:nvSpPr>
          <p:cNvPr id="269341" name="Text Box 29"/>
          <p:cNvSpPr txBox="1">
            <a:spLocks noChangeArrowheads="1"/>
          </p:cNvSpPr>
          <p:nvPr/>
        </p:nvSpPr>
        <p:spPr bwMode="auto">
          <a:xfrm>
            <a:off x="8328025" y="2133600"/>
            <a:ext cx="935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Задача 3</a:t>
            </a:r>
          </a:p>
        </p:txBody>
      </p:sp>
      <p:sp>
        <p:nvSpPr>
          <p:cNvPr id="269342" name="Text Box 30"/>
          <p:cNvSpPr txBox="1">
            <a:spLocks noChangeArrowheads="1"/>
          </p:cNvSpPr>
          <p:nvPr/>
        </p:nvSpPr>
        <p:spPr bwMode="auto">
          <a:xfrm>
            <a:off x="3576638" y="53022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Результат 1</a:t>
            </a:r>
          </a:p>
        </p:txBody>
      </p:sp>
      <p:sp>
        <p:nvSpPr>
          <p:cNvPr id="269343" name="Text Box 31"/>
          <p:cNvSpPr txBox="1">
            <a:spLocks noChangeArrowheads="1"/>
          </p:cNvSpPr>
          <p:nvPr/>
        </p:nvSpPr>
        <p:spPr bwMode="auto">
          <a:xfrm>
            <a:off x="5880100" y="53022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Результат 2</a:t>
            </a:r>
          </a:p>
        </p:txBody>
      </p:sp>
      <p:sp>
        <p:nvSpPr>
          <p:cNvPr id="269344" name="Text Box 32"/>
          <p:cNvSpPr txBox="1">
            <a:spLocks noChangeArrowheads="1"/>
          </p:cNvSpPr>
          <p:nvPr/>
        </p:nvSpPr>
        <p:spPr bwMode="auto">
          <a:xfrm>
            <a:off x="8328025" y="530225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Результат 3</a:t>
            </a:r>
          </a:p>
        </p:txBody>
      </p:sp>
      <p:sp>
        <p:nvSpPr>
          <p:cNvPr id="269345" name="AutoShape 33"/>
          <p:cNvSpPr>
            <a:spLocks/>
          </p:cNvSpPr>
          <p:nvPr/>
        </p:nvSpPr>
        <p:spPr bwMode="auto">
          <a:xfrm rot="5400000">
            <a:off x="6349206" y="2745582"/>
            <a:ext cx="468313" cy="6013450"/>
          </a:xfrm>
          <a:prstGeom prst="rightBrace">
            <a:avLst>
              <a:gd name="adj1" fmla="val 107006"/>
              <a:gd name="adj2" fmla="val 511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269346" name="Text Box 34"/>
          <p:cNvSpPr txBox="1">
            <a:spLocks noChangeArrowheads="1"/>
          </p:cNvSpPr>
          <p:nvPr/>
        </p:nvSpPr>
        <p:spPr bwMode="auto">
          <a:xfrm>
            <a:off x="5519738" y="60928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Результат урока</a:t>
            </a:r>
          </a:p>
        </p:txBody>
      </p:sp>
      <p:sp>
        <p:nvSpPr>
          <p:cNvPr id="269347" name="Text Box 35"/>
          <p:cNvSpPr txBox="1">
            <a:spLocks noChangeArrowheads="1"/>
          </p:cNvSpPr>
          <p:nvPr/>
        </p:nvSpPr>
        <p:spPr bwMode="auto">
          <a:xfrm>
            <a:off x="3360738" y="162877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2.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Форма</a:t>
            </a:r>
          </a:p>
        </p:txBody>
      </p:sp>
      <p:sp>
        <p:nvSpPr>
          <p:cNvPr id="269348" name="Text Box 36"/>
          <p:cNvSpPr txBox="1">
            <a:spLocks noChangeArrowheads="1"/>
          </p:cNvSpPr>
          <p:nvPr/>
        </p:nvSpPr>
        <p:spPr bwMode="auto">
          <a:xfrm>
            <a:off x="2065338" y="1341438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</a:t>
            </a: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Содержание</a:t>
            </a:r>
          </a:p>
        </p:txBody>
      </p:sp>
      <p:sp>
        <p:nvSpPr>
          <p:cNvPr id="269349" name="Text Box 37"/>
          <p:cNvSpPr txBox="1">
            <a:spLocks noChangeArrowheads="1"/>
          </p:cNvSpPr>
          <p:nvPr/>
        </p:nvSpPr>
        <p:spPr bwMode="auto">
          <a:xfrm>
            <a:off x="4152900" y="134143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3. 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Метод</a:t>
            </a:r>
          </a:p>
        </p:txBody>
      </p:sp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3937000" y="2709863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</a:t>
            </a: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4657725" y="3502025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</a:t>
            </a: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9352" name="Text Box 40"/>
          <p:cNvSpPr txBox="1">
            <a:spLocks noChangeArrowheads="1"/>
          </p:cNvSpPr>
          <p:nvPr/>
        </p:nvSpPr>
        <p:spPr bwMode="auto">
          <a:xfrm>
            <a:off x="3216275" y="3502025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</a:t>
            </a: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69353" name="Text Box 41"/>
          <p:cNvSpPr txBox="1">
            <a:spLocks noChangeArrowheads="1"/>
          </p:cNvSpPr>
          <p:nvPr/>
        </p:nvSpPr>
        <p:spPr bwMode="auto">
          <a:xfrm>
            <a:off x="4657725" y="1628775"/>
            <a:ext cx="1655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4.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Организационный</a:t>
            </a:r>
          </a:p>
        </p:txBody>
      </p:sp>
      <p:sp>
        <p:nvSpPr>
          <p:cNvPr id="269354" name="Text Box 42"/>
          <p:cNvSpPr txBox="1">
            <a:spLocks noChangeArrowheads="1"/>
          </p:cNvSpPr>
          <p:nvPr/>
        </p:nvSpPr>
        <p:spPr bwMode="auto">
          <a:xfrm>
            <a:off x="4657725" y="3933825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269355" name="Text Box 43"/>
          <p:cNvSpPr txBox="1">
            <a:spLocks noChangeArrowheads="1"/>
          </p:cNvSpPr>
          <p:nvPr/>
        </p:nvSpPr>
        <p:spPr bwMode="auto">
          <a:xfrm>
            <a:off x="3216275" y="386080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269356" name="Text Box 44"/>
          <p:cNvSpPr txBox="1">
            <a:spLocks noChangeArrowheads="1"/>
          </p:cNvSpPr>
          <p:nvPr/>
        </p:nvSpPr>
        <p:spPr bwMode="auto">
          <a:xfrm>
            <a:off x="4008438" y="4725988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269357" name="Text Box 45"/>
          <p:cNvSpPr txBox="1">
            <a:spLocks noChangeArrowheads="1"/>
          </p:cNvSpPr>
          <p:nvPr/>
        </p:nvSpPr>
        <p:spPr bwMode="auto">
          <a:xfrm>
            <a:off x="5881688" y="1341438"/>
            <a:ext cx="280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5</a:t>
            </a: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Операционально - деятельностный</a:t>
            </a:r>
          </a:p>
        </p:txBody>
      </p:sp>
      <p:sp>
        <p:nvSpPr>
          <p:cNvPr id="269358" name="Text Box 46"/>
          <p:cNvSpPr txBox="1">
            <a:spLocks noChangeArrowheads="1"/>
          </p:cNvSpPr>
          <p:nvPr/>
        </p:nvSpPr>
        <p:spPr bwMode="auto">
          <a:xfrm>
            <a:off x="8258175" y="1628775"/>
            <a:ext cx="165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6</a:t>
            </a:r>
            <a:r>
              <a:rPr lang="en-US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Содержательный</a:t>
            </a:r>
          </a:p>
        </p:txBody>
      </p:sp>
      <p:pic>
        <p:nvPicPr>
          <p:cNvPr id="45103" name="Picture 47" descr="line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80200"/>
            <a:ext cx="89487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4" name="Picture 48" descr="line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487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5" name="Picture 49" descr="line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-6350"/>
            <a:ext cx="195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6" name="Picture 50" descr="line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738" y="0"/>
            <a:ext cx="195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64" name="Text Box 52"/>
          <p:cNvSpPr txBox="1">
            <a:spLocks noChangeArrowheads="1"/>
          </p:cNvSpPr>
          <p:nvPr/>
        </p:nvSpPr>
        <p:spPr bwMode="auto">
          <a:xfrm>
            <a:off x="8401050" y="6165850"/>
            <a:ext cx="187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Кириллова</a:t>
            </a: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Г</a:t>
            </a: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Д</a:t>
            </a:r>
            <a:r>
              <a:rPr 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.)</a:t>
            </a: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9836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2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 tmFilter="0,0; .5, 1; 1, 1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17150"/>
                            </p:stCondLst>
                            <p:childTnLst>
                              <p:par>
                                <p:cTn id="3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18150"/>
                            </p:stCondLst>
                            <p:childTnLst>
                              <p:par>
                                <p:cTn id="3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8650"/>
                            </p:stCondLst>
                            <p:childTnLst>
                              <p:par>
                                <p:cTn id="3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19650"/>
                            </p:stCondLst>
                            <p:childTnLst>
                              <p:par>
                                <p:cTn id="3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20150"/>
                            </p:stCondLst>
                            <p:childTnLst>
                              <p:par>
                                <p:cTn id="3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21150"/>
                            </p:stCondLst>
                            <p:childTnLst>
                              <p:par>
                                <p:cTn id="3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21650"/>
                            </p:stCondLst>
                            <p:childTnLst>
                              <p:par>
                                <p:cTn id="3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2650"/>
                            </p:stCondLst>
                            <p:childTnLst>
                              <p:par>
                                <p:cTn id="3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3150"/>
                            </p:stCondLst>
                            <p:childTnLst>
                              <p:par>
                                <p:cTn id="3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4150"/>
                            </p:stCondLst>
                            <p:childTnLst>
                              <p:par>
                                <p:cTn id="3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24650"/>
                            </p:stCondLst>
                            <p:childTnLst>
                              <p:par>
                                <p:cTn id="3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25650"/>
                            </p:stCondLst>
                            <p:childTnLst>
                              <p:par>
                                <p:cTn id="3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26150"/>
                            </p:stCondLst>
                            <p:childTnLst>
                              <p:par>
                                <p:cTn id="38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6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6" grpId="0" animBg="1"/>
      <p:bldP spid="269317" grpId="0" animBg="1"/>
      <p:bldP spid="269318" grpId="0" animBg="1"/>
      <p:bldP spid="269319" grpId="0"/>
      <p:bldP spid="269320" grpId="0"/>
      <p:bldP spid="269321" grpId="0" animBg="1"/>
      <p:bldP spid="269322" grpId="0" animBg="1"/>
      <p:bldP spid="269323" grpId="0" animBg="1"/>
      <p:bldP spid="269324" grpId="0" animBg="1"/>
      <p:bldP spid="269325" grpId="0" animBg="1"/>
      <p:bldP spid="269326" grpId="0"/>
      <p:bldP spid="269327" grpId="0"/>
      <p:bldP spid="269328" grpId="0" animBg="1"/>
      <p:bldP spid="269329" grpId="0" animBg="1"/>
      <p:bldP spid="269330" grpId="0" animBg="1"/>
      <p:bldP spid="269331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38" grpId="0" animBg="1"/>
      <p:bldP spid="269339" grpId="0"/>
      <p:bldP spid="269340" grpId="0"/>
      <p:bldP spid="269341" grpId="0"/>
      <p:bldP spid="269342" grpId="0"/>
      <p:bldP spid="269343" grpId="0"/>
      <p:bldP spid="269344" grpId="0"/>
      <p:bldP spid="269345" grpId="0" animBg="1"/>
      <p:bldP spid="269346" grpId="0"/>
      <p:bldP spid="269347" grpId="0"/>
      <p:bldP spid="269348" grpId="0"/>
      <p:bldP spid="269349" grpId="0"/>
      <p:bldP spid="269350" grpId="0"/>
      <p:bldP spid="269351" grpId="0"/>
      <p:bldP spid="269352" grpId="0"/>
      <p:bldP spid="269353" grpId="0"/>
      <p:bldP spid="269354" grpId="0"/>
      <p:bldP spid="269355" grpId="0"/>
      <p:bldP spid="269356" grpId="0"/>
      <p:bldP spid="269357" grpId="0"/>
      <p:bldP spid="269358" grpId="0"/>
      <p:bldP spid="269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2026294" y="1646276"/>
            <a:ext cx="8377124" cy="3251845"/>
            <a:chOff x="2702" y="4368"/>
            <a:chExt cx="6353" cy="1583"/>
          </a:xfrm>
        </p:grpSpPr>
        <p:sp>
          <p:nvSpPr>
            <p:cNvPr id="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702" y="4417"/>
              <a:ext cx="6353" cy="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 Box 17"/>
            <p:cNvSpPr txBox="1">
              <a:spLocks noChangeArrowheads="1"/>
            </p:cNvSpPr>
            <p:nvPr/>
          </p:nvSpPr>
          <p:spPr bwMode="auto">
            <a:xfrm>
              <a:off x="3055" y="4368"/>
              <a:ext cx="141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b="1" dirty="0" smtClean="0">
                <a:cs typeface="Times New Roman" panose="02020603050405020304" pitchFamily="18" charset="0"/>
              </a:endParaRPr>
            </a:p>
            <a:p>
              <a:r>
                <a:rPr lang="ru-RU" altLang="ru-RU" b="1" dirty="0" smtClean="0">
                  <a:cs typeface="Times New Roman" panose="02020603050405020304" pitchFamily="18" charset="0"/>
                </a:rPr>
                <a:t>СОДЕРЖАНИЕ </a:t>
              </a:r>
              <a:endParaRPr lang="ru-RU" altLang="ru-RU" b="1" dirty="0"/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7362" y="4418"/>
              <a:ext cx="169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b="1" dirty="0" smtClean="0">
                  <a:cs typeface="Times New Roman" panose="02020603050405020304" pitchFamily="18" charset="0"/>
                </a:rPr>
                <a:t>ПРЕПОДАВАНИЕ </a:t>
              </a:r>
              <a:endParaRPr lang="ru-RU" altLang="ru-RU" b="1" dirty="0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2984" y="5532"/>
              <a:ext cx="1130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b="1" dirty="0" smtClean="0">
                  <a:cs typeface="Times New Roman" panose="02020603050405020304" pitchFamily="18" charset="0"/>
                </a:rPr>
                <a:t>УЧЕНИЕ </a:t>
              </a:r>
              <a:endParaRPr lang="ru-RU" altLang="ru-RU" b="1" dirty="0"/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7220" y="5532"/>
              <a:ext cx="1271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 b="1" dirty="0" smtClean="0">
                <a:cs typeface="Times New Roman" panose="02020603050405020304" pitchFamily="18" charset="0"/>
              </a:endParaRPr>
            </a:p>
            <a:p>
              <a:pPr algn="ctr"/>
              <a:r>
                <a:rPr lang="ru-RU" altLang="ru-RU" b="1" dirty="0" smtClean="0">
                  <a:cs typeface="Times New Roman" panose="02020603050405020304" pitchFamily="18" charset="0"/>
                </a:rPr>
                <a:t>МЕТОД</a:t>
              </a:r>
              <a:r>
                <a:rPr lang="ru-RU" altLang="ru-RU" sz="1400" b="1" dirty="0" smtClean="0">
                  <a:cs typeface="Times New Roman" panose="02020603050405020304" pitchFamily="18" charset="0"/>
                </a:rPr>
                <a:t> </a:t>
              </a:r>
              <a:endParaRPr lang="ru-RU" altLang="ru-RU" sz="1400" b="1" dirty="0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4538" y="4556"/>
              <a:ext cx="26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526" y="4557"/>
              <a:ext cx="566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>
                  <a:cs typeface="Times New Roman" panose="02020603050405020304" pitchFamily="18" charset="0"/>
                </a:rPr>
                <a:t>а</a:t>
              </a:r>
              <a:endParaRPr lang="ru-RU" alt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397" y="5951"/>
              <a:ext cx="26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667" y="5533"/>
              <a:ext cx="565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>
                  <a:cs typeface="Times New Roman" panose="02020603050405020304" pitchFamily="18" charset="0"/>
                </a:rPr>
                <a:t>в</a:t>
              </a:r>
              <a:endParaRPr lang="ru-RU" altLang="ru-RU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8208" y="4899"/>
              <a:ext cx="2" cy="5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8350" y="5114"/>
              <a:ext cx="423" cy="2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>
                  <a:cs typeface="Times New Roman" panose="02020603050405020304" pitchFamily="18" charset="0"/>
                </a:rPr>
                <a:t>б</a:t>
              </a:r>
              <a:endParaRPr lang="ru-RU" altLang="ru-RU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3266" y="4835"/>
              <a:ext cx="1" cy="6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843" y="4975"/>
              <a:ext cx="284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200">
                  <a:cs typeface="Times New Roman" panose="02020603050405020304" pitchFamily="18" charset="0"/>
                </a:rPr>
                <a:t>г</a:t>
              </a:r>
              <a:endParaRPr lang="ru-RU" altLang="ru-RU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4396" y="4696"/>
              <a:ext cx="2824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4538" y="4696"/>
              <a:ext cx="2541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3832" y="5254"/>
              <a:ext cx="1270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 dirty="0">
                  <a:cs typeface="Times New Roman" panose="02020603050405020304" pitchFamily="18" charset="0"/>
                </a:rPr>
                <a:t>Основное отношение 1</a:t>
              </a:r>
              <a:endParaRPr lang="ru-RU" altLang="ru-RU" dirty="0"/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6374" y="5254"/>
              <a:ext cx="1694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 dirty="0">
                  <a:cs typeface="Times New Roman" panose="02020603050405020304" pitchFamily="18" charset="0"/>
                </a:rPr>
                <a:t>Основное отношение 2</a:t>
              </a:r>
              <a:endParaRPr lang="ru-RU" altLang="ru-RU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532034" y="180516"/>
            <a:ext cx="99599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ОСНОВНЫЕ ДИДАКТИЧЕСКИЕ ОТНОШЕНИЯ</a:t>
            </a:r>
            <a:r>
              <a:rPr lang="ru-RU" sz="3200" dirty="0" smtClean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algn="r">
              <a:defRPr/>
            </a:pPr>
            <a:endParaRPr lang="ru-RU" dirty="0" smtClean="0">
              <a:latin typeface="Arial" charset="0"/>
            </a:endParaRPr>
          </a:p>
          <a:p>
            <a:pPr algn="r">
              <a:defRPr/>
            </a:pPr>
            <a:r>
              <a:rPr lang="ru-RU" dirty="0" smtClean="0">
                <a:latin typeface="Arial" charset="0"/>
              </a:rPr>
              <a:t>(</a:t>
            </a:r>
            <a:r>
              <a:rPr lang="ru-RU" dirty="0">
                <a:latin typeface="Arial" charset="0"/>
              </a:rPr>
              <a:t>по Л. </a:t>
            </a:r>
            <a:r>
              <a:rPr lang="ru-RU" dirty="0" err="1">
                <a:latin typeface="Arial" charset="0"/>
              </a:rPr>
              <a:t>Клингбергу</a:t>
            </a:r>
            <a:r>
              <a:rPr lang="ru-RU" dirty="0">
                <a:latin typeface="Arial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2218" y="5417182"/>
            <a:ext cx="707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УРАВНЕНИЕ 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МНОГИМИ НЕИЗВЕСТНЫМИ</a:t>
            </a:r>
            <a:endParaRPr lang="ru-RU" sz="36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31571" y="5374702"/>
            <a:ext cx="1546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86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td0.mycdn.me/image?id=855930331148&amp;t=20&amp;plc=WEB&amp;tkn=*oeD1tWuTM62mdlyLESKjIIiD9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24" y="0"/>
            <a:ext cx="7750210" cy="47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4886" y="5444197"/>
            <a:ext cx="883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92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00" y="175314"/>
            <a:ext cx="5771786" cy="59416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62950" y="4732635"/>
            <a:ext cx="276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Мирошкина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Интерпретации теории поколений в контексте российского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7700" y="1257638"/>
            <a:ext cx="3213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Сформировалась иная жизненная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человечества – цифровое биосоциальное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пространство, когда виртуальное пространство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продолжение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социального.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это цифровые дети.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83550" y="175314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поколений (Уильям Штраус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Strauss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Нил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(1991)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9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95800" y="2395634"/>
            <a:ext cx="2946400" cy="124445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0300" y="1448388"/>
            <a:ext cx="2070100" cy="234891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мультимедийных технологий, цифровой среды «цифровые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аборигены»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амер. педагог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Пренски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3389" y="495888"/>
            <a:ext cx="2705100" cy="9525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потребление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индивидуалистичны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92412" y="767305"/>
            <a:ext cx="2444750" cy="82432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ценят честность и откровенность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37600" y="1803787"/>
            <a:ext cx="2527300" cy="124811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взрослеют, занимаясь самообразованием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56578" y="3458677"/>
            <a:ext cx="2235200" cy="9271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иначе занимаются творчеством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34619" y="4577296"/>
            <a:ext cx="2451100" cy="95172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характерен феномен детской многозадачности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6733" y="5529021"/>
            <a:ext cx="1345174" cy="82715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иначе учатся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0829" y="5268415"/>
            <a:ext cx="2212975" cy="108775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38875" y="4259733"/>
            <a:ext cx="1778000" cy="68815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склонны 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8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194633"/>
            <a:ext cx="10261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культура по М. </a:t>
            </a:r>
            <a:r>
              <a:rPr lang="ru-RU" sz="2000" dirty="0" err="1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Мид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2424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000" dirty="0" err="1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постфигуративная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удущее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план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прошлого;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незыблемые традиции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нормы;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сомнений и отсутствие осознанности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культуры) - 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подрастающее </a:t>
            </a:r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перенимает опыт у 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000" dirty="0" err="1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кофигуративная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деал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поведение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современников; но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кофигурация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прямую передачу знаний от представителей актуально действующего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поколения) - 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взрослые учатся не только у старших, но и у сверстников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000" dirty="0" err="1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префигуративная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(60-е годы - вследствие неуверенности, сомнения в том, что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произойдет завтра из-за быстрого общественного развития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образованности) 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детей с родителями: коммуникативная дистанция между ними увеличивается, и цепочка социального наследования, передачи опыта прерывается.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Мид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Культура и мир детства. </a:t>
            </a:r>
            <a:r>
              <a:rPr lang="ru-RU" sz="2000" dirty="0" smtClean="0">
                <a:solidFill>
                  <a:srgbClr val="2424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1988.</a:t>
            </a:r>
            <a:endParaRPr lang="ru-RU" sz="2000" b="0" i="0" dirty="0">
              <a:solidFill>
                <a:srgbClr val="2424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0700" y="2395236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onspekta.net/megalektsiiru/baza5/2371914494135.files/image1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73526"/>
            <a:ext cx="7217871" cy="21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1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950" y="95989"/>
            <a:ext cx="1091565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cap="all" dirty="0" smtClean="0">
                <a:solidFill>
                  <a:srgbClr val="204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/>
              </a:rPr>
              <a:t>ИЗМЕНЯЮЩИЙСЯ </a:t>
            </a:r>
            <a:r>
              <a:rPr lang="ru-RU" b="1" cap="all" dirty="0">
                <a:solidFill>
                  <a:srgbClr val="204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/>
              </a:rPr>
              <a:t>РЕБЕНОК В ИЗМЕНЯЮЩЕМСЯ </a:t>
            </a:r>
            <a:r>
              <a:rPr lang="ru-RU" b="1" cap="all" dirty="0" smtClean="0">
                <a:solidFill>
                  <a:srgbClr val="2048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/>
              </a:rPr>
              <a:t>МИРЕ: 16 позиций изменений</a:t>
            </a:r>
          </a:p>
          <a:p>
            <a:pPr algn="ctr" fontAlgn="base"/>
            <a:endParaRPr lang="ru-RU" b="1" cap="all" dirty="0" smtClean="0">
              <a:solidFill>
                <a:srgbClr val="20489E"/>
              </a:solidFill>
              <a:latin typeface="PT Sans Narrow"/>
            </a:endParaRPr>
          </a:p>
          <a:p>
            <a:pPr fontAlgn="base"/>
            <a:r>
              <a:rPr lang="ru-RU" sz="1600" b="1" cap="all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черты</a:t>
            </a:r>
            <a:r>
              <a:rPr lang="ru-RU" sz="1600" b="1" cap="all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b="1" cap="all" dirty="0" smtClean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энергичность детей, их желание активно действовать, 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детской любознательности и воображения,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и нежелание чем-то занять 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снижении 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физического, социального интеллекта, в том числе и личностного</a:t>
            </a: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дискомфорт, </a:t>
            </a:r>
            <a:endParaRPr lang="ru-RU" sz="1600" b="1" cap="all" dirty="0" smtClean="0">
              <a:solidFill>
                <a:srgbClr val="2048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негативная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куль­турных и общественных ценностных ориентации 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cap="all" dirty="0" smtClean="0">
              <a:solidFill>
                <a:srgbClr val="2048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детей с нервно-психическими заболеваниями до 20 %</a:t>
            </a: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перестали быть авторитет­ными проводниками детей по лаби­ринту знаний</a:t>
            </a:r>
          </a:p>
          <a:p>
            <a:pPr fontAlgn="base"/>
            <a:endParaRPr lang="ru-RU" sz="1600" b="1" cap="all" dirty="0" smtClean="0">
              <a:solidFill>
                <a:srgbClr val="2048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600" b="1" cap="all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lang="ru-RU" sz="1600" b="1" cap="all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черты:</a:t>
            </a: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уровень интеллекта; каждые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лет 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ребёнка возрастает на 1 балл,</a:t>
            </a:r>
          </a:p>
          <a:p>
            <a:pPr marL="285750" indent="-285750" fontAlgn="base">
              <a:buFontTx/>
              <a:buChar char="-"/>
            </a:pP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1600" b="1" cap="all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одарённых </a:t>
            </a:r>
            <a:r>
              <a:rPr lang="ru-RU" sz="1600" b="1" cap="all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600" b="1" cap="all" dirty="0">
              <a:solidFill>
                <a:srgbClr val="2048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1400" b="1" cap="all" dirty="0">
              <a:solidFill>
                <a:srgbClr val="20489E"/>
              </a:solidFill>
              <a:latin typeface="PT Sans Narrow"/>
            </a:endParaRPr>
          </a:p>
        </p:txBody>
      </p:sp>
      <p:pic>
        <p:nvPicPr>
          <p:cNvPr id="2050" name="Picture 2" descr="http://itd0.mycdn.me/image?id=870194125119&amp;t=20&amp;plc=WEB&amp;tkn=*e1Cms02zmtm7UKZXzlHh6ysJO4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900"/>
            <a:ext cx="4981911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1803" y="4481805"/>
            <a:ext cx="2855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Фельдштейн</a:t>
            </a:r>
            <a:r>
              <a:rPr lang="ru-RU" sz="2000" b="1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2048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 </a:t>
            </a:r>
            <a:endParaRPr lang="ru-RU" sz="2000" b="1" dirty="0">
              <a:solidFill>
                <a:srgbClr val="2048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8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199" y="1790222"/>
            <a:ext cx="3965425" cy="328776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320799" y="1790222"/>
            <a:ext cx="2298700" cy="1081782"/>
          </a:xfrm>
          <a:prstGeom prst="wedgeEllipseCallout">
            <a:avLst>
              <a:gd name="adj1" fmla="val 84692"/>
              <a:gd name="adj2" fmla="val -19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 по-другому воспринимают информацию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5607050" y="152400"/>
            <a:ext cx="2489200" cy="1231900"/>
          </a:xfrm>
          <a:prstGeom prst="wedgeEllipseCallout">
            <a:avLst>
              <a:gd name="adj1" fmla="val -18074"/>
              <a:gd name="adj2" fmla="val 73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поколений смазан;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ломать - нет пиетета к старшим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8902700" y="152400"/>
            <a:ext cx="3098800" cy="3073400"/>
          </a:xfrm>
          <a:prstGeom prst="wedgeEllipseCallout">
            <a:avLst>
              <a:gd name="adj1" fmla="val -58210"/>
              <a:gd name="adj2" fmla="val 31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без социального взаимодействия, уверенность в собственной исключительности, но не видят себя единым поколением; повредилась модель постепенного движения к успеху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79223" y="3338090"/>
            <a:ext cx="3340100" cy="3316710"/>
          </a:xfrm>
          <a:prstGeom prst="wedgeEllipseCallout">
            <a:avLst>
              <a:gd name="adj1" fmla="val 81828"/>
              <a:gd name="adj2" fmla="val -7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Главное- найти свой путь, который приведет к успеху; успех – разнообразие и саморазвитие, работа в радость; установка на  индивидуализм, быть умным, признанным, семейные ценности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794250" y="5295900"/>
            <a:ext cx="2882900" cy="1422400"/>
          </a:xfrm>
          <a:prstGeom prst="wedgeEllipseCallout">
            <a:avLst>
              <a:gd name="adj1" fmla="val 15731"/>
              <a:gd name="adj2" fmla="val -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Страхи не оправдать надежд родителей, свободы  выбора, одиночества и обычной жизни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8763000" y="4787900"/>
            <a:ext cx="3238500" cy="1714500"/>
          </a:xfrm>
          <a:prstGeom prst="wedgeEllipseCallout">
            <a:avLst>
              <a:gd name="adj1" fmla="val -58872"/>
              <a:gd name="adj2" fmla="val -65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горизонт планирования, комфорт и спокойствие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6412" y="111607"/>
            <a:ext cx="429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 заказу Сбербанка (полевой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результаты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2017г)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фокус-групп с детьми и молодёжью в возрасте от 5 до 25 лет, 5 фокус-групп с родителями, ряд глубинных интервью с родителями и с учителями-экспертами.</a:t>
            </a:r>
          </a:p>
        </p:txBody>
      </p:sp>
    </p:spTree>
    <p:extLst>
      <p:ext uri="{BB962C8B-B14F-4D97-AF65-F5344CB8AC3E}">
        <p14:creationId xmlns:p14="http://schemas.microsoft.com/office/powerpoint/2010/main" val="192442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nf.ru/sites/default/files/opros-shkolnikov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103504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39800" y="152400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08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483" y="5357231"/>
            <a:ext cx="10030265" cy="1500769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Школа как образовательный институт в состоянии кризиса? Наметилась тенденция отхода от традиционного обучения? А дальше? </a:t>
            </a:r>
          </a:p>
          <a:p>
            <a:r>
              <a:rPr lang="ru-RU" sz="2400" dirty="0" smtClean="0"/>
              <a:t>? Бегство от свободы  ( Э. </a:t>
            </a:r>
            <a:r>
              <a:rPr lang="ru-RU" sz="2400" dirty="0" err="1" smtClean="0"/>
              <a:t>Фром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3074" name="Picture 2" descr="https://ds03.infourok.ru/uploads/ex/043a/00035f99-5cc862b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574526"/>
            <a:ext cx="4222750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100" y="1697168"/>
            <a:ext cx="6411913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практически независимы от взрослых в получении интересующих их сведений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благодаря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открытой и все объемлющей информации в интернете 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них 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привлекательную образовательную среду (реальную, виртуальную, дополненную).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300" y="50825"/>
            <a:ext cx="1113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сетями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5,4%.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90,5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социальных сетях и имеют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аккаунт (страница, блог и пр.); пользуются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регистрации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новостных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лент, профилей друзей и пр.)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4,1%.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 тратит на общение в социальных сетях столько же времени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больше), сколько на учебные занятия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(Результаты опроса 2074 уч.5-9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888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998</TotalTime>
  <Words>1411</Words>
  <Application>Microsoft Office PowerPoint</Application>
  <PresentationFormat>Широкоэкранный</PresentationFormat>
  <Paragraphs>196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Corbel</vt:lpstr>
      <vt:lpstr>DrPoDecorRu</vt:lpstr>
      <vt:lpstr>Gill Sans MT</vt:lpstr>
      <vt:lpstr>Impact</vt:lpstr>
      <vt:lpstr>Myriad Pro</vt:lpstr>
      <vt:lpstr>PT Sans Narrow</vt:lpstr>
      <vt:lpstr>Times New Roman</vt:lpstr>
      <vt:lpstr>Verdana</vt:lpstr>
      <vt:lpstr>Wingdings</vt:lpstr>
      <vt:lpstr>Badge</vt:lpstr>
      <vt:lpstr>ОБРАЗОВАНИЕ 21 век –  УРАВНЕНИЕ  СО МНОГИМИ НЕИЗВЕСТНЫМИ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Целостный процесс обучения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21 век –   УРАВНЕНИЕ  СО МНОГИМИ НЕИЗВЕСТНЫМИ</dc:title>
  <dc:creator>IEY</dc:creator>
  <cp:lastModifiedBy>IYU</cp:lastModifiedBy>
  <cp:revision>72</cp:revision>
  <dcterms:created xsi:type="dcterms:W3CDTF">2019-04-09T17:26:32Z</dcterms:created>
  <dcterms:modified xsi:type="dcterms:W3CDTF">2019-04-18T17:41:23Z</dcterms:modified>
</cp:coreProperties>
</file>