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sldIdLst>
    <p:sldId id="302" r:id="rId2"/>
    <p:sldId id="303" r:id="rId3"/>
    <p:sldId id="272" r:id="rId4"/>
    <p:sldId id="306" r:id="rId5"/>
    <p:sldId id="281" r:id="rId6"/>
    <p:sldId id="264" r:id="rId7"/>
    <p:sldId id="260" r:id="rId8"/>
    <p:sldId id="261" r:id="rId9"/>
    <p:sldId id="263" r:id="rId10"/>
    <p:sldId id="266" r:id="rId11"/>
    <p:sldId id="267" r:id="rId12"/>
    <p:sldId id="270" r:id="rId13"/>
    <p:sldId id="265" r:id="rId14"/>
    <p:sldId id="307" r:id="rId15"/>
    <p:sldId id="308" r:id="rId16"/>
    <p:sldId id="268" r:id="rId17"/>
    <p:sldId id="286" r:id="rId18"/>
    <p:sldId id="287" r:id="rId19"/>
    <p:sldId id="290" r:id="rId20"/>
    <p:sldId id="292" r:id="rId21"/>
    <p:sldId id="294" r:id="rId22"/>
    <p:sldId id="296" r:id="rId23"/>
    <p:sldId id="298" r:id="rId24"/>
    <p:sldId id="300" r:id="rId25"/>
    <p:sldId id="279" r:id="rId26"/>
    <p:sldId id="271" r:id="rId27"/>
    <p:sldId id="277" r:id="rId28"/>
    <p:sldId id="269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5B106E36-FD25-4E2D-B0AA-010F637433A0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F91BEE8-0D8F-43DC-BDF2-A1002C297E9C}" type="slidenum">
              <a:rPr lang="ru-RU"/>
              <a:pPr/>
              <a:t>1</a:t>
            </a:fld>
            <a:endParaRPr lang="ru-RU"/>
          </a:p>
        </p:txBody>
      </p:sp>
      <p:pic>
        <p:nvPicPr>
          <p:cNvPr id="4099" name="Picture 4" descr="Восхо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-457201"/>
            <a:ext cx="9753600" cy="731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6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500034" y="642918"/>
            <a:ext cx="8072494" cy="1928826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4800" b="1" i="1" dirty="0" smtClean="0"/>
              <a:t>Развивающий потенциал метафоры в обучении 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4572000"/>
            <a:ext cx="9144000" cy="2143148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ru-RU" sz="2400" b="1" dirty="0" smtClean="0">
                <a:solidFill>
                  <a:schemeClr val="bg1"/>
                </a:solidFill>
              </a:rPr>
              <a:t>______________________________________</a:t>
            </a:r>
          </a:p>
          <a:p>
            <a:pPr algn="r" eaLnBrk="1" hangingPunct="1"/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800" b="1" dirty="0" err="1" smtClean="0">
                <a:solidFill>
                  <a:schemeClr val="tx1"/>
                </a:solidFill>
              </a:rPr>
              <a:t>Карпук</a:t>
            </a:r>
            <a:r>
              <a:rPr lang="ru-RU" sz="3800" b="1" dirty="0" smtClean="0">
                <a:solidFill>
                  <a:schemeClr val="tx1"/>
                </a:solidFill>
              </a:rPr>
              <a:t> Светлана Юрьевна,</a:t>
            </a:r>
            <a:r>
              <a:rPr lang="ru-RU" sz="3800" dirty="0" smtClean="0">
                <a:solidFill>
                  <a:schemeClr val="tx1"/>
                </a:solidFill>
              </a:rPr>
              <a:t> </a:t>
            </a:r>
          </a:p>
          <a:p>
            <a:pPr algn="r" eaLnBrk="1" hangingPunct="1"/>
            <a:r>
              <a:rPr lang="ru-RU" sz="3800" dirty="0" smtClean="0">
                <a:solidFill>
                  <a:schemeClr val="tx1"/>
                </a:solidFill>
              </a:rPr>
              <a:t>кандидат педагогических наук, </a:t>
            </a:r>
          </a:p>
          <a:p>
            <a:pPr algn="r" eaLnBrk="1" hangingPunct="1"/>
            <a:r>
              <a:rPr lang="ru-RU" sz="3800" dirty="0" smtClean="0">
                <a:solidFill>
                  <a:schemeClr val="tx1"/>
                </a:solidFill>
              </a:rPr>
              <a:t>учитель ГБОУ №357,</a:t>
            </a:r>
          </a:p>
          <a:p>
            <a:pPr algn="r" eaLnBrk="1" hangingPunct="1"/>
            <a:r>
              <a:rPr lang="ru-RU" sz="3800" dirty="0" smtClean="0">
                <a:solidFill>
                  <a:schemeClr val="tx1"/>
                </a:solidFill>
              </a:rPr>
              <a:t> г.Санкт-Петербург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3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3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3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3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3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3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3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3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3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3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30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30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30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30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30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30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1" grpId="0"/>
      <p:bldP spid="173062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Системная работа с метафорой на основе концепта </a:t>
            </a:r>
            <a:r>
              <a:rPr lang="ru-RU" sz="32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"Я – мир»:</a:t>
            </a:r>
            <a:endParaRPr lang="ru-RU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0063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3200" u="sng" dirty="0" smtClean="0">
                <a:latin typeface="Arial" pitchFamily="34" charset="0"/>
                <a:cs typeface="Arial" pitchFamily="34" charset="0"/>
              </a:rPr>
              <a:t>Развивающая роль метафоры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buNone/>
            </a:pPr>
            <a:r>
              <a:rPr lang="ru-RU" sz="3200" dirty="0" smtClean="0">
                <a:latin typeface="Arial" pitchFamily="34" charset="0"/>
                <a:cs typeface="Arial" pitchFamily="34" charset="0"/>
              </a:rPr>
              <a:t> раскрытие сущности содержания образования на основе аналогии, порождение нового знания,</a:t>
            </a:r>
          </a:p>
          <a:p>
            <a:pPr marL="624078" indent="-514350">
              <a:buNone/>
            </a:pPr>
            <a:r>
              <a:rPr lang="ru-RU" sz="3200" dirty="0" smtClean="0">
                <a:latin typeface="Arial" pitchFamily="34" charset="0"/>
                <a:cs typeface="Arial" pitchFamily="34" charset="0"/>
              </a:rPr>
              <a:t> развитие субъектной позиции школьника на основе концепта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"Я - мир". </a:t>
            </a:r>
          </a:p>
          <a:p>
            <a:pPr>
              <a:buNone/>
            </a:pPr>
            <a:r>
              <a:rPr lang="ru-RU" sz="32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3200" b="1" i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 Я- культура, я - Другой, я - сам, я - деятельность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None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(параметры определения развития субъектной позиции: </a:t>
            </a:r>
            <a:r>
              <a:rPr lang="ru-RU" sz="3200" i="1" u="sng" dirty="0" smtClean="0">
                <a:latin typeface="Arial" pitchFamily="34" charset="0"/>
                <a:cs typeface="Arial" pitchFamily="34" charset="0"/>
              </a:rPr>
              <a:t>понимание текста 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(самостоятельность суждений, авторство),</a:t>
            </a:r>
          </a:p>
          <a:p>
            <a:pPr>
              <a:buNone/>
            </a:pPr>
            <a:r>
              <a:rPr lang="ru-RU" sz="32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3200" i="1" u="sng" dirty="0" smtClean="0">
                <a:latin typeface="Arial" pitchFamily="34" charset="0"/>
                <a:cs typeface="Arial" pitchFamily="34" charset="0"/>
              </a:rPr>
              <a:t>понимание и принятие Другого, </a:t>
            </a:r>
          </a:p>
          <a:p>
            <a:pPr>
              <a:buNone/>
            </a:pPr>
            <a:r>
              <a:rPr lang="ru-RU" sz="3200" i="1" u="sng" dirty="0" smtClean="0">
                <a:latin typeface="Arial" pitchFamily="34" charset="0"/>
                <a:cs typeface="Arial" pitchFamily="34" charset="0"/>
              </a:rPr>
              <a:t>понимание себя самого</a:t>
            </a:r>
            <a:r>
              <a:rPr lang="ru-RU" sz="3200" u="sng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3200" u="sng" dirty="0" err="1" smtClean="0">
                <a:latin typeface="Arial" pitchFamily="34" charset="0"/>
                <a:cs typeface="Arial" pitchFamily="34" charset="0"/>
              </a:rPr>
              <a:t>рефлексивность</a:t>
            </a:r>
            <a:r>
              <a:rPr lang="ru-RU" sz="3200" u="sng" dirty="0" smtClean="0">
                <a:latin typeface="Arial" pitchFamily="34" charset="0"/>
                <a:cs typeface="Arial" pitchFamily="34" charset="0"/>
              </a:rPr>
              <a:t>),</a:t>
            </a:r>
          </a:p>
          <a:p>
            <a:pPr>
              <a:buNone/>
            </a:pPr>
            <a:r>
              <a:rPr lang="ru-RU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i="1" u="sng" dirty="0" smtClean="0">
                <a:latin typeface="Arial" pitchFamily="34" charset="0"/>
                <a:cs typeface="Arial" pitchFamily="34" charset="0"/>
              </a:rPr>
              <a:t>понимание и проявление себя как субъекта деятельности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 (мотивация, активность, инициативность).</a:t>
            </a:r>
          </a:p>
          <a:p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Системная работа с метафорой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1714488"/>
            <a:ext cx="8043890" cy="486004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1928794" y="1643050"/>
            <a:ext cx="3143272" cy="17859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 smtClean="0"/>
              <a:t>Я-мир</a:t>
            </a:r>
            <a:endParaRPr lang="ru-RU" sz="3600" b="1" dirty="0"/>
          </a:p>
        </p:txBody>
      </p:sp>
      <p:sp>
        <p:nvSpPr>
          <p:cNvPr id="5" name="Овал 4"/>
          <p:cNvSpPr/>
          <p:nvPr/>
        </p:nvSpPr>
        <p:spPr>
          <a:xfrm>
            <a:off x="785786" y="3857628"/>
            <a:ext cx="2214578" cy="1071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Я- культура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3214678" y="4214818"/>
            <a:ext cx="2071702" cy="1071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Я-Другой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5857884" y="2143116"/>
            <a:ext cx="2357454" cy="9286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Я-деятельность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5214942" y="3286124"/>
            <a:ext cx="2214578" cy="857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Я-сам</a:t>
            </a:r>
            <a:endParaRPr 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rot="16200000" flipH="1">
            <a:off x="3464711" y="3750471"/>
            <a:ext cx="1200152" cy="2714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5400000">
            <a:off x="2035951" y="3607595"/>
            <a:ext cx="928694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4214810" y="3089144"/>
            <a:ext cx="1500198" cy="2684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7" idx="2"/>
            <a:endCxn id="4" idx="6"/>
          </p:cNvCxnSpPr>
          <p:nvPr/>
        </p:nvCxnSpPr>
        <p:spPr>
          <a:xfrm rot="10800000">
            <a:off x="5072066" y="2536025"/>
            <a:ext cx="785818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642910" y="5500702"/>
            <a:ext cx="1843094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Понимание текста</a:t>
            </a:r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857620" y="5572140"/>
            <a:ext cx="164307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Понимание Другого</a:t>
            </a:r>
            <a:endParaRPr lang="ru-RU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6000760" y="4500570"/>
            <a:ext cx="1643074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Понимание себя самого</a:t>
            </a:r>
            <a:endParaRPr lang="ru-RU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6429388" y="5500702"/>
            <a:ext cx="2143140" cy="1000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Понимание и проявление себя в деятельности</a:t>
            </a:r>
            <a:endParaRPr lang="ru-RU" dirty="0"/>
          </a:p>
        </p:txBody>
      </p:sp>
      <p:cxnSp>
        <p:nvCxnSpPr>
          <p:cNvPr id="44" name="Прямая со стрелкой 43"/>
          <p:cNvCxnSpPr/>
          <p:nvPr/>
        </p:nvCxnSpPr>
        <p:spPr>
          <a:xfrm rot="16200000" flipH="1">
            <a:off x="6643702" y="4071942"/>
            <a:ext cx="2714644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rot="16200000" flipH="1">
            <a:off x="6715140" y="4143380"/>
            <a:ext cx="357190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rot="16200000" flipH="1">
            <a:off x="4857752" y="5286388"/>
            <a:ext cx="285752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 rot="5400000">
            <a:off x="1607323" y="5107793"/>
            <a:ext cx="714380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          Методики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Использовались  методики: </a:t>
            </a:r>
          </a:p>
          <a:p>
            <a:pPr>
              <a:buNone/>
            </a:pPr>
            <a:r>
              <a:rPr lang="ru-RU" dirty="0" smtClean="0"/>
              <a:t> «Шкала принятия других» В. </a:t>
            </a:r>
            <a:r>
              <a:rPr lang="ru-RU" dirty="0" err="1" smtClean="0"/>
              <a:t>Фейя</a:t>
            </a:r>
            <a:r>
              <a:rPr lang="ru-RU" dirty="0" smtClean="0"/>
              <a:t>; </a:t>
            </a:r>
          </a:p>
          <a:p>
            <a:pPr>
              <a:buNone/>
            </a:pPr>
            <a:r>
              <a:rPr lang="ru-RU" dirty="0" smtClean="0"/>
              <a:t>«САН»(самостоятельность, </a:t>
            </a:r>
          </a:p>
          <a:p>
            <a:pPr>
              <a:buFontTx/>
              <a:buChar char="-"/>
            </a:pPr>
            <a:r>
              <a:rPr lang="ru-RU" dirty="0" smtClean="0"/>
              <a:t>активность, настроение);</a:t>
            </a:r>
          </a:p>
          <a:p>
            <a:pPr>
              <a:buNone/>
            </a:pPr>
            <a:r>
              <a:rPr lang="ru-RU" dirty="0" smtClean="0"/>
              <a:t> «Индекс жизненной удовлетворенности» В.А. Паниной; </a:t>
            </a:r>
          </a:p>
          <a:p>
            <a:pPr>
              <a:buNone/>
            </a:pPr>
            <a:r>
              <a:rPr lang="ru-RU" dirty="0" smtClean="0"/>
              <a:t> КОС-2.</a:t>
            </a:r>
          </a:p>
          <a:p>
            <a:pPr>
              <a:buNone/>
            </a:pPr>
            <a:r>
              <a:rPr lang="ru-RU" dirty="0" smtClean="0"/>
              <a:t> Результаты применения методик отразились </a:t>
            </a:r>
            <a:r>
              <a:rPr lang="ru-RU" b="1" dirty="0" smtClean="0"/>
              <a:t>в положительной динамике изменения параметров характеристики субъектной позиции</a:t>
            </a:r>
            <a:r>
              <a:rPr lang="ru-RU" dirty="0" smtClean="0"/>
              <a:t> обучающихся.</a:t>
            </a:r>
            <a:endParaRPr lang="ru-RU" dirty="0"/>
          </a:p>
        </p:txBody>
      </p:sp>
      <p:pic>
        <p:nvPicPr>
          <p:cNvPr id="7170" name="Picture 2" descr="C:\Users\Hp\Desktop\DSC_193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786314" y="3786190"/>
            <a:ext cx="3886200" cy="2590800"/>
          </a:xfrm>
          <a:prstGeom prst="rect">
            <a:avLst/>
          </a:prstGeom>
          <a:noFill/>
        </p:spPr>
      </p:pic>
      <p:pic>
        <p:nvPicPr>
          <p:cNvPr id="9" name="Рисунок 8" descr="E:\357\Бродячая собака\DSC_189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500042"/>
            <a:ext cx="214314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cs typeface="Times New Roman" pitchFamily="18" charset="0"/>
              </a:rPr>
              <a:t>Параметр</a:t>
            </a:r>
            <a:r>
              <a:rPr lang="ru-RU" sz="32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tx1"/>
                </a:solidFill>
                <a:cs typeface="Times New Roman" pitchFamily="18" charset="0"/>
              </a:rPr>
              <a:t>«</a:t>
            </a:r>
            <a:r>
              <a:rPr lang="ru-RU" sz="3200" b="1" i="1" dirty="0" smtClean="0">
                <a:solidFill>
                  <a:schemeClr val="tx1"/>
                </a:solidFill>
                <a:cs typeface="Times New Roman" pitchFamily="18" charset="0"/>
              </a:rPr>
              <a:t>понимание текста»</a:t>
            </a:r>
            <a:br>
              <a:rPr lang="ru-RU" sz="3200" b="1" i="1" dirty="0" smtClean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cs typeface="Times New Roman" pitchFamily="18" charset="0"/>
              </a:rPr>
              <a:t>(</a:t>
            </a:r>
            <a:r>
              <a:rPr lang="ru-RU" sz="3200" b="1" dirty="0" err="1" smtClean="0">
                <a:solidFill>
                  <a:schemeClr val="tx1"/>
                </a:solidFill>
                <a:cs typeface="Times New Roman" pitchFamily="18" charset="0"/>
              </a:rPr>
              <a:t>Я-культура</a:t>
            </a:r>
            <a:r>
              <a:rPr lang="ru-RU" sz="3200" b="1" dirty="0" smtClean="0">
                <a:solidFill>
                  <a:schemeClr val="tx1"/>
                </a:solidFill>
                <a:cs typeface="Times New Roman" pitchFamily="18" charset="0"/>
              </a:rPr>
              <a:t>)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57158" y="1571612"/>
            <a:ext cx="5214974" cy="478634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u="sng" dirty="0" smtClean="0">
                <a:cs typeface="Arial" pitchFamily="34" charset="0"/>
              </a:rPr>
              <a:t>Показатели высокого уровня</a:t>
            </a:r>
            <a:r>
              <a:rPr lang="ru-RU" sz="2400" dirty="0" smtClean="0">
                <a:cs typeface="Arial" pitchFamily="34" charset="0"/>
              </a:rPr>
              <a:t>: </a:t>
            </a:r>
          </a:p>
          <a:p>
            <a:pPr>
              <a:buNone/>
            </a:pPr>
            <a:r>
              <a:rPr lang="ru-RU" sz="2400" dirty="0" smtClean="0">
                <a:cs typeface="Arial" pitchFamily="34" charset="0"/>
              </a:rPr>
              <a:t>-понимание сущности метафоры через основной и вспомогательный элементы, </a:t>
            </a:r>
          </a:p>
          <a:p>
            <a:pPr>
              <a:buNone/>
            </a:pPr>
            <a:r>
              <a:rPr lang="ru-RU" sz="2400" dirty="0" smtClean="0">
                <a:cs typeface="Arial" pitchFamily="34" charset="0"/>
              </a:rPr>
              <a:t>-умение находить метафору в тексте, </a:t>
            </a:r>
          </a:p>
          <a:p>
            <a:pPr>
              <a:buNone/>
            </a:pPr>
            <a:r>
              <a:rPr lang="ru-RU" sz="2400" dirty="0" smtClean="0">
                <a:cs typeface="Arial" pitchFamily="34" charset="0"/>
              </a:rPr>
              <a:t>-поиск смысла конкретной метафоры, </a:t>
            </a:r>
          </a:p>
          <a:p>
            <a:pPr>
              <a:buNone/>
            </a:pPr>
            <a:r>
              <a:rPr lang="ru-RU" sz="2400" dirty="0" smtClean="0">
                <a:cs typeface="Arial" pitchFamily="34" charset="0"/>
              </a:rPr>
              <a:t>-осознание роли метафоры в тексте, </a:t>
            </a:r>
          </a:p>
          <a:p>
            <a:pPr>
              <a:buNone/>
            </a:pPr>
            <a:r>
              <a:rPr lang="ru-RU" sz="2400" dirty="0" smtClean="0">
                <a:cs typeface="Arial" pitchFamily="34" charset="0"/>
              </a:rPr>
              <a:t>-обоснование своего отношения к метафоре (</a:t>
            </a:r>
            <a:r>
              <a:rPr lang="ru-RU" sz="2400" dirty="0" err="1" smtClean="0">
                <a:cs typeface="Arial" pitchFamily="34" charset="0"/>
              </a:rPr>
              <a:t>субъектность</a:t>
            </a:r>
            <a:r>
              <a:rPr lang="ru-RU" sz="2400" dirty="0" smtClean="0">
                <a:cs typeface="Arial" pitchFamily="34" charset="0"/>
              </a:rPr>
              <a:t> оценки),</a:t>
            </a:r>
          </a:p>
          <a:p>
            <a:pPr>
              <a:buNone/>
            </a:pPr>
            <a:r>
              <a:rPr lang="ru-RU" sz="2400" dirty="0" smtClean="0">
                <a:cs typeface="Arial" pitchFamily="34" charset="0"/>
              </a:rPr>
              <a:t>-авторство (конструирование</a:t>
            </a:r>
            <a:r>
              <a:rPr lang="ru-RU" sz="2400" dirty="0" smtClean="0">
                <a:cs typeface="Arial" pitchFamily="34" charset="0"/>
              </a:rPr>
              <a:t>),</a:t>
            </a:r>
            <a:endParaRPr lang="ru-RU" sz="2400" dirty="0" smtClean="0">
              <a:cs typeface="Arial" pitchFamily="34" charset="0"/>
            </a:endParaRPr>
          </a:p>
          <a:p>
            <a:pPr>
              <a:buNone/>
            </a:pPr>
            <a:r>
              <a:rPr lang="ru-RU" sz="2400" dirty="0" smtClean="0">
                <a:cs typeface="Arial" pitchFamily="34" charset="0"/>
              </a:rPr>
              <a:t>-применение метафор (в том числе и своих) для создания текста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Содержимое 6" descr="E:\357\Бродячая собака\DSC_1914.JPG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13" y="1773635"/>
            <a:ext cx="2801937" cy="4202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Что отличает спортсменов-школьников от их сверстников?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0063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    - Раннее включение в освоение спорта; </a:t>
            </a:r>
          </a:p>
          <a:p>
            <a:pPr>
              <a:buNone/>
            </a:pPr>
            <a:r>
              <a:rPr lang="ru-RU" dirty="0" smtClean="0"/>
              <a:t>овладение в процессе спортивной деятельности сложными навыками спортивного мастерства;</a:t>
            </a:r>
          </a:p>
          <a:p>
            <a:pPr>
              <a:buNone/>
            </a:pPr>
            <a:r>
              <a:rPr lang="ru-RU" dirty="0" smtClean="0"/>
              <a:t> демонстрация полученных умений в условиях соревновательной ситуации и конкурентной борьбы.</a:t>
            </a:r>
          </a:p>
          <a:p>
            <a:pPr>
              <a:buNone/>
            </a:pPr>
            <a:r>
              <a:rPr lang="ru-RU" dirty="0" smtClean="0"/>
              <a:t>- Раннее развитие специальных способностей совпадает во времени:</a:t>
            </a:r>
          </a:p>
          <a:p>
            <a:pPr>
              <a:buFontTx/>
              <a:buChar char="-"/>
            </a:pPr>
            <a:r>
              <a:rPr lang="ru-RU" dirty="0" smtClean="0"/>
              <a:t>с развитием общих способностей, </a:t>
            </a:r>
          </a:p>
          <a:p>
            <a:pPr>
              <a:buFontTx/>
              <a:buChar char="-"/>
            </a:pPr>
            <a:r>
              <a:rPr lang="ru-RU" dirty="0" smtClean="0"/>
              <a:t>с получением школьного образования, </a:t>
            </a:r>
          </a:p>
          <a:p>
            <a:pPr>
              <a:buFontTx/>
              <a:buChar char="-"/>
            </a:pPr>
            <a:r>
              <a:rPr lang="ru-RU" dirty="0" smtClean="0"/>
              <a:t> с процессом становления личности (в т.ч. подготовкой к жизненному самоопределению).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71472" y="2000240"/>
            <a:ext cx="8194576" cy="409576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более высокий адаптационный потенциал, чем их сверстники, не занимающиеся спортом; </a:t>
            </a:r>
          </a:p>
          <a:p>
            <a:r>
              <a:rPr lang="ru-RU" dirty="0" smtClean="0"/>
              <a:t>ситуативность проявления ответственности, </a:t>
            </a:r>
          </a:p>
          <a:p>
            <a:r>
              <a:rPr lang="ru-RU" dirty="0" smtClean="0"/>
              <a:t>недостаток уверенности в собственных силах </a:t>
            </a:r>
          </a:p>
          <a:p>
            <a:pPr>
              <a:buNone/>
            </a:pPr>
            <a:r>
              <a:rPr lang="ru-RU" dirty="0" smtClean="0"/>
              <a:t>    (сужение </a:t>
            </a:r>
            <a:r>
              <a:rPr lang="ru-RU" dirty="0" err="1" smtClean="0"/>
              <a:t>Я-концепции</a:t>
            </a:r>
            <a:r>
              <a:rPr lang="ru-RU" dirty="0" smtClean="0"/>
              <a:t>)</a:t>
            </a:r>
          </a:p>
          <a:p>
            <a:pPr>
              <a:buNone/>
            </a:pPr>
            <a:r>
              <a:rPr lang="ru-RU" u="sng" dirty="0" smtClean="0"/>
              <a:t>Задача:</a:t>
            </a:r>
          </a:p>
          <a:p>
            <a:pPr>
              <a:buNone/>
            </a:pPr>
            <a:r>
              <a:rPr lang="ru-RU" dirty="0" smtClean="0"/>
              <a:t>необходимо направлять усилия на расширение  самосознания, повышение уверенности в себе и создание условий для обогащения социально-психологического и </a:t>
            </a:r>
            <a:r>
              <a:rPr lang="ru-RU" dirty="0" err="1" smtClean="0"/>
              <a:t>социокультурного</a:t>
            </a:r>
            <a:r>
              <a:rPr lang="ru-RU" dirty="0" smtClean="0"/>
              <a:t> опыта спортсменов.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Влияние углубленных занятий спортом на формирование личности спортсменов старшеклассников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ГБОУ школа-интернат с углубленным  изучением физической культуры № 357 «Олимпийские надежды» (к.2014г.- н.2019г</a:t>
            </a:r>
            <a:r>
              <a:rPr lang="ru-RU" sz="2800" dirty="0" smtClean="0">
                <a:solidFill>
                  <a:schemeClr val="tx1"/>
                </a:solidFill>
              </a:rPr>
              <a:t>.)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857364"/>
            <a:ext cx="8153400" cy="4500594"/>
          </a:xfrm>
        </p:spPr>
        <p:txBody>
          <a:bodyPr>
            <a:normAutofit/>
          </a:bodyPr>
          <a:lstStyle/>
          <a:p>
            <a:r>
              <a:rPr lang="ru-RU" b="1" dirty="0" smtClean="0"/>
              <a:t>Собран </a:t>
            </a:r>
            <a:r>
              <a:rPr lang="ru-RU" b="1" u="sng" dirty="0" smtClean="0"/>
              <a:t>«банк метафор»</a:t>
            </a:r>
            <a:r>
              <a:rPr lang="ru-RU" dirty="0" smtClean="0"/>
              <a:t> по различным спортивным направлениям: </a:t>
            </a:r>
            <a:r>
              <a:rPr lang="ru-RU" i="1" dirty="0" smtClean="0"/>
              <a:t>бокс, хоккей, легкая атлетика и др. </a:t>
            </a:r>
            <a:r>
              <a:rPr lang="ru-RU" dirty="0" smtClean="0"/>
              <a:t>(В результате реализации проекта «Презентации спортивной метафоры» обучающиеся – спортсмены выходили к описанию, применению (в тексте), конструированию, интерпретации метафоры, что позволяло им </a:t>
            </a:r>
            <a:r>
              <a:rPr lang="ru-RU" dirty="0" smtClean="0"/>
              <a:t>выполнять </a:t>
            </a:r>
            <a:r>
              <a:rPr lang="ru-RU" dirty="0" smtClean="0"/>
              <a:t>метафорический перенос на другие области знания.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785794"/>
            <a:ext cx="8153400" cy="43340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3100" b="1" dirty="0" smtClean="0">
                <a:solidFill>
                  <a:schemeClr val="tx1"/>
                </a:solidFill>
              </a:rPr>
              <a:t>Спортивные </a:t>
            </a:r>
            <a:r>
              <a:rPr lang="ru-RU" sz="3100" b="1" dirty="0" smtClean="0">
                <a:solidFill>
                  <a:schemeClr val="tx1"/>
                </a:solidFill>
              </a:rPr>
              <a:t>метафоры.</a:t>
            </a:r>
            <a:r>
              <a:rPr lang="ru-RU" sz="3100" b="1" dirty="0" smtClean="0">
                <a:solidFill>
                  <a:schemeClr val="tx1"/>
                </a:solidFill>
              </a:rPr>
              <a:t/>
            </a:r>
            <a:br>
              <a:rPr lang="ru-RU" sz="3100" b="1" dirty="0" smtClean="0">
                <a:solidFill>
                  <a:schemeClr val="tx1"/>
                </a:solidFill>
              </a:rPr>
            </a:br>
            <a:r>
              <a:rPr lang="ru-RU" sz="3100" b="1" dirty="0" smtClean="0">
                <a:solidFill>
                  <a:schemeClr val="tx1"/>
                </a:solidFill>
              </a:rPr>
              <a:t>Пример по направлению  «легкая атлетика». 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 </a:t>
            </a:r>
            <a:r>
              <a:rPr lang="ru-RU" sz="2200" dirty="0" smtClean="0"/>
              <a:t>(8а класс)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1571612"/>
            <a:ext cx="7643866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14348" y="4572008"/>
            <a:ext cx="29289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Троицкая</a:t>
            </a:r>
          </a:p>
          <a:p>
            <a:r>
              <a:rPr lang="ru-RU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Людмила, 8 </a:t>
            </a:r>
            <a:r>
              <a:rPr lang="ru-RU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 </a:t>
            </a:r>
            <a:endParaRPr lang="ru-RU" dirty="0" smtClean="0">
              <a:solidFill>
                <a:schemeClr val="bg1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</a:p>
          <a:p>
            <a:r>
              <a:rPr lang="ru-RU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«Спортивные метафоры. </a:t>
            </a:r>
            <a:r>
              <a:rPr lang="ru-RU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Легкая атлетика» </a:t>
            </a:r>
            <a:endParaRPr lang="ru-RU" dirty="0" smtClean="0">
              <a:solidFill>
                <a:schemeClr val="bg1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solidFill>
                <a:schemeClr val="bg1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842946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Цель и задачи проекта</a:t>
            </a:r>
            <a:endParaRPr lang="ru-RU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1643051"/>
            <a:ext cx="807249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cs typeface="Arial" pitchFamily="34" charset="0"/>
              </a:rPr>
              <a:t>Определить роль метафор в спорте.</a:t>
            </a:r>
          </a:p>
          <a:p>
            <a:pPr>
              <a:buNone/>
            </a:pPr>
            <a:r>
              <a:rPr lang="ru-RU" sz="2400" dirty="0" smtClean="0">
                <a:cs typeface="Arial" pitchFamily="34" charset="0"/>
              </a:rPr>
              <a:t>---------------------------------------------------------</a:t>
            </a:r>
          </a:p>
          <a:p>
            <a:pPr>
              <a:buNone/>
            </a:pPr>
            <a:r>
              <a:rPr lang="ru-RU" sz="2400" dirty="0" smtClean="0">
                <a:cs typeface="Arial" pitchFamily="34" charset="0"/>
              </a:rPr>
              <a:t>1.Собрать банк метафор по своему направлению в спорте:</a:t>
            </a:r>
          </a:p>
          <a:p>
            <a:pPr>
              <a:buNone/>
            </a:pPr>
            <a:r>
              <a:rPr lang="ru-RU" sz="2400" dirty="0" smtClean="0">
                <a:cs typeface="Arial" pitchFamily="34" charset="0"/>
              </a:rPr>
              <a:t>-описать портрет метафоры;</a:t>
            </a:r>
          </a:p>
          <a:p>
            <a:pPr>
              <a:buNone/>
            </a:pPr>
            <a:r>
              <a:rPr lang="ru-RU" sz="2400" dirty="0" smtClean="0">
                <a:cs typeface="Arial" pitchFamily="34" charset="0"/>
              </a:rPr>
              <a:t>-проиллюстрировать метафору;</a:t>
            </a:r>
          </a:p>
          <a:p>
            <a:pPr>
              <a:buNone/>
            </a:pPr>
            <a:r>
              <a:rPr lang="ru-RU" sz="2400" dirty="0" smtClean="0">
                <a:cs typeface="Arial" pitchFamily="34" charset="0"/>
              </a:rPr>
              <a:t>-найти элементы сравнения в метафоре и зафиксировать их в тексте.</a:t>
            </a:r>
          </a:p>
          <a:p>
            <a:pPr>
              <a:buNone/>
            </a:pPr>
            <a:r>
              <a:rPr lang="ru-RU" sz="2400" dirty="0" smtClean="0">
                <a:cs typeface="Arial" pitchFamily="34" charset="0"/>
              </a:rPr>
              <a:t>2.Определить значение  спортивных метафор (обобщить).</a:t>
            </a:r>
          </a:p>
          <a:p>
            <a:pPr>
              <a:buNone/>
            </a:pPr>
            <a:r>
              <a:rPr lang="ru-RU" sz="2400" dirty="0" smtClean="0">
                <a:cs typeface="Arial" pitchFamily="34" charset="0"/>
              </a:rPr>
              <a:t>3. Презентация работы.</a:t>
            </a:r>
          </a:p>
          <a:p>
            <a:pPr>
              <a:buNone/>
            </a:pPr>
            <a:r>
              <a:rPr lang="ru-RU" sz="2400" dirty="0" smtClean="0">
                <a:cs typeface="Arial" pitchFamily="34" charset="0"/>
              </a:rPr>
              <a:t>4. Самоанализ работы (трудности и их преодоление, что мне дала эта работа?)</a:t>
            </a:r>
            <a:endParaRPr lang="ru-RU" sz="2400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Метафоры в легкой атлетике</a:t>
            </a:r>
            <a:endParaRPr lang="ru-RU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25780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1. </a:t>
            </a:r>
            <a:r>
              <a:rPr lang="ru-RU" dirty="0" smtClean="0">
                <a:cs typeface="Arial" pitchFamily="34" charset="0"/>
              </a:rPr>
              <a:t>Сравнение с предметами быта :  стульчик, уголок, колесо, тачка и др.</a:t>
            </a:r>
          </a:p>
          <a:p>
            <a:pPr>
              <a:buNone/>
            </a:pPr>
            <a:r>
              <a:rPr lang="ru-RU" dirty="0" smtClean="0">
                <a:cs typeface="Arial" pitchFamily="34" charset="0"/>
              </a:rPr>
              <a:t>   2. Сравнение с животным миром: ласточка, бабочка, лягушка, цапля и др.</a:t>
            </a:r>
          </a:p>
          <a:p>
            <a:pPr>
              <a:buNone/>
            </a:pPr>
            <a:r>
              <a:rPr lang="ru-RU" dirty="0" smtClean="0">
                <a:cs typeface="Arial" pitchFamily="34" charset="0"/>
              </a:rPr>
              <a:t>   3. Иное. </a:t>
            </a:r>
          </a:p>
          <a:p>
            <a:pPr>
              <a:buNone/>
            </a:pPr>
            <a:r>
              <a:rPr lang="ru-RU" dirty="0" smtClean="0">
                <a:cs typeface="Arial" pitchFamily="34" charset="0"/>
              </a:rPr>
              <a:t>В данной презентации мы рассмотрим только некоторые метафоры.</a:t>
            </a:r>
          </a:p>
          <a:p>
            <a:pPr>
              <a:buNone/>
            </a:pPr>
            <a:r>
              <a:rPr lang="ru-RU" i="1" dirty="0" smtClean="0"/>
              <a:t>(Метафора – это перенос с одного предмета, явления, события, на другой; образное сравнение; и др.)   </a:t>
            </a:r>
          </a:p>
          <a:p>
            <a:pPr>
              <a:buNone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842946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Проблема развития самостоятельности школьника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2071678"/>
            <a:ext cx="8153400" cy="4500594"/>
          </a:xfrm>
        </p:spPr>
        <p:txBody>
          <a:bodyPr/>
          <a:lstStyle/>
          <a:p>
            <a:r>
              <a:rPr lang="ru-RU" dirty="0" smtClean="0"/>
              <a:t>реализация системного подхода в  процессе обучения,</a:t>
            </a:r>
          </a:p>
          <a:p>
            <a:r>
              <a:rPr lang="ru-RU" dirty="0" smtClean="0"/>
              <a:t>осмысление  методологии учебного материала,</a:t>
            </a:r>
          </a:p>
          <a:p>
            <a:r>
              <a:rPr lang="ru-RU" dirty="0" smtClean="0"/>
              <a:t> выявление новых механизмов развития познавательной деятельности учащихся,</a:t>
            </a:r>
          </a:p>
          <a:p>
            <a:r>
              <a:rPr lang="ru-RU" dirty="0" smtClean="0"/>
              <a:t> создание условий для развития творчества и эмоционально-ценностных отношений.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1"/>
                </a:solidFill>
              </a:rPr>
              <a:t>Приём «</a:t>
            </a:r>
            <a:r>
              <a:rPr lang="ru-RU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Лягушка</a:t>
            </a:r>
            <a:r>
              <a:rPr lang="ru-RU" sz="4000" dirty="0" smtClean="0">
                <a:solidFill>
                  <a:schemeClr val="tx1"/>
                </a:solidFill>
              </a:rPr>
              <a:t>»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158" y="1142983"/>
            <a:ext cx="8267978" cy="3000397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lvl="0"/>
            <a:r>
              <a:rPr lang="ru-RU" sz="2400" dirty="0">
                <a:cs typeface="Arial" pitchFamily="34" charset="0"/>
              </a:rPr>
              <a:t>«Лягушка»- это упражнение для </a:t>
            </a:r>
            <a:r>
              <a:rPr lang="ru-RU" sz="2400" dirty="0" smtClean="0">
                <a:cs typeface="Arial" pitchFamily="34" charset="0"/>
              </a:rPr>
              <a:t>закачивания </a:t>
            </a:r>
            <a:r>
              <a:rPr lang="ru-RU" sz="2400" dirty="0">
                <a:cs typeface="Arial" pitchFamily="34" charset="0"/>
              </a:rPr>
              <a:t>задних и передних мышц ног.</a:t>
            </a:r>
          </a:p>
          <a:p>
            <a:r>
              <a:rPr lang="ru-RU" sz="2400" dirty="0">
                <a:cs typeface="Arial" pitchFamily="34" charset="0"/>
              </a:rPr>
              <a:t>Выполнение: из </a:t>
            </a:r>
            <a:r>
              <a:rPr lang="ru-RU" sz="2400" dirty="0" smtClean="0">
                <a:cs typeface="Arial" pitchFamily="34" charset="0"/>
              </a:rPr>
              <a:t>«</a:t>
            </a:r>
            <a:r>
              <a:rPr lang="ru-RU" sz="2400" dirty="0" err="1" smtClean="0">
                <a:cs typeface="Arial" pitchFamily="34" charset="0"/>
              </a:rPr>
              <a:t>полуприседа</a:t>
            </a:r>
            <a:r>
              <a:rPr lang="ru-RU" sz="2400" dirty="0" smtClean="0">
                <a:cs typeface="Arial" pitchFamily="34" charset="0"/>
              </a:rPr>
              <a:t>» следует выпрямить ноги и выпрыгнуть вверх.</a:t>
            </a:r>
          </a:p>
          <a:p>
            <a:r>
              <a:rPr lang="ru-RU" sz="2400" dirty="0" smtClean="0">
                <a:cs typeface="Arial" pitchFamily="34" charset="0"/>
              </a:rPr>
              <a:t>Это упражнение названо </a:t>
            </a:r>
            <a:r>
              <a:rPr lang="ru-RU" sz="2400" dirty="0" smtClean="0">
                <a:cs typeface="Arial" pitchFamily="34" charset="0"/>
              </a:rPr>
              <a:t>так на основе </a:t>
            </a:r>
            <a:r>
              <a:rPr lang="ru-RU" sz="2400" dirty="0" smtClean="0">
                <a:cs typeface="Arial" pitchFamily="34" charset="0"/>
              </a:rPr>
              <a:t>сходства </a:t>
            </a:r>
            <a:r>
              <a:rPr lang="ru-RU" sz="2400" dirty="0" smtClean="0">
                <a:cs typeface="Arial" pitchFamily="34" charset="0"/>
              </a:rPr>
              <a:t>движений. </a:t>
            </a:r>
            <a:endParaRPr lang="ru-RU" sz="2400" dirty="0"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890" y="3786190"/>
            <a:ext cx="2926001" cy="2898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438" y="3929065"/>
            <a:ext cx="2670934" cy="2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8354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008112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1"/>
                </a:solidFill>
              </a:rPr>
              <a:t>Приём «</a:t>
            </a:r>
            <a:r>
              <a:rPr lang="ru-RU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Олений шаг»</a:t>
            </a:r>
            <a:endParaRPr lang="ru-RU" sz="4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596" y="1643050"/>
            <a:ext cx="8114187" cy="4514861"/>
          </a:xfrm>
        </p:spPr>
        <p:txBody>
          <a:bodyPr>
            <a:normAutofit/>
          </a:bodyPr>
          <a:lstStyle/>
          <a:p>
            <a:r>
              <a:rPr lang="ru-RU" sz="2400" dirty="0" smtClean="0">
                <a:cs typeface="Arial" pitchFamily="34" charset="0"/>
              </a:rPr>
              <a:t>Упражнение для выталкивания на стопе и правильном выталкивании.</a:t>
            </a:r>
          </a:p>
          <a:p>
            <a:r>
              <a:rPr lang="ru-RU" sz="2400" dirty="0" smtClean="0">
                <a:cs typeface="Arial" pitchFamily="34" charset="0"/>
              </a:rPr>
              <a:t>Выполнение: с небольшого разбега нужно прыгать с ноги на ногу.</a:t>
            </a:r>
          </a:p>
          <a:p>
            <a:r>
              <a:rPr lang="ru-RU" sz="2400" dirty="0" smtClean="0">
                <a:cs typeface="Arial" pitchFamily="34" charset="0"/>
              </a:rPr>
              <a:t>Это упражнение названо так </a:t>
            </a:r>
            <a:r>
              <a:rPr lang="ru-RU" sz="2400" dirty="0" smtClean="0">
                <a:cs typeface="Arial" pitchFamily="34" charset="0"/>
              </a:rPr>
              <a:t>на основе</a:t>
            </a:r>
            <a:r>
              <a:rPr lang="ru-RU" sz="2400" dirty="0" smtClean="0">
                <a:cs typeface="Arial" pitchFamily="34" charset="0"/>
              </a:rPr>
              <a:t> сходства.</a:t>
            </a:r>
            <a:endParaRPr lang="ru-RU" sz="2400" dirty="0"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4000504"/>
            <a:ext cx="3355851" cy="263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4000504"/>
            <a:ext cx="3024336" cy="263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1502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485142" cy="837876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1"/>
                </a:solidFill>
              </a:rPr>
              <a:t>Приём «</a:t>
            </a:r>
            <a:r>
              <a:rPr lang="ru-RU" sz="4000" dirty="0" smtClean="0">
                <a:solidFill>
                  <a:schemeClr val="tx1"/>
                </a:solidFill>
                <a:cs typeface="Arial" pitchFamily="34" charset="0"/>
              </a:rPr>
              <a:t>Блоха»</a:t>
            </a:r>
            <a:endParaRPr lang="ru-RU" sz="40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596" y="1500174"/>
            <a:ext cx="8197110" cy="4786346"/>
          </a:xfrm>
        </p:spPr>
        <p:txBody>
          <a:bodyPr>
            <a:normAutofit/>
          </a:bodyPr>
          <a:lstStyle/>
          <a:p>
            <a:r>
              <a:rPr lang="ru-RU" sz="2800" dirty="0" smtClean="0">
                <a:cs typeface="Arial" pitchFamily="34" charset="0"/>
              </a:rPr>
              <a:t>Это упражнение для низкого старта.</a:t>
            </a:r>
          </a:p>
          <a:p>
            <a:r>
              <a:rPr lang="ru-RU" sz="2800" dirty="0" smtClean="0">
                <a:cs typeface="Arial" pitchFamily="34" charset="0"/>
              </a:rPr>
              <a:t>Выполнение: нужно «лечь» на ногу в «полу- </a:t>
            </a:r>
            <a:r>
              <a:rPr lang="ru-RU" sz="2800" dirty="0" err="1" smtClean="0">
                <a:cs typeface="Arial" pitchFamily="34" charset="0"/>
              </a:rPr>
              <a:t>присяде</a:t>
            </a:r>
            <a:r>
              <a:rPr lang="ru-RU" sz="2800" dirty="0" smtClean="0">
                <a:cs typeface="Arial" pitchFamily="34" charset="0"/>
              </a:rPr>
              <a:t>» и прыгать с ноги на ногу,  не поднимая плечи.</a:t>
            </a:r>
          </a:p>
          <a:p>
            <a:r>
              <a:rPr lang="ru-RU" sz="2800" dirty="0" smtClean="0">
                <a:cs typeface="Arial" pitchFamily="34" charset="0"/>
              </a:rPr>
              <a:t>Это упражнение названо так </a:t>
            </a:r>
            <a:r>
              <a:rPr lang="ru-RU" sz="2800" dirty="0" smtClean="0">
                <a:cs typeface="Arial" pitchFamily="34" charset="0"/>
              </a:rPr>
              <a:t>на основе</a:t>
            </a:r>
            <a:r>
              <a:rPr lang="ru-RU" sz="2800" dirty="0" smtClean="0">
                <a:cs typeface="Arial" pitchFamily="34" charset="0"/>
              </a:rPr>
              <a:t> </a:t>
            </a:r>
            <a:r>
              <a:rPr lang="ru-RU" sz="2800" dirty="0" smtClean="0">
                <a:cs typeface="Arial" pitchFamily="34" charset="0"/>
              </a:rPr>
              <a:t>сходства движений. </a:t>
            </a:r>
            <a:endParaRPr lang="ru-RU" sz="2800" dirty="0"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4071942"/>
            <a:ext cx="3528392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52" y="4286256"/>
            <a:ext cx="3168352" cy="2337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0491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643966" cy="102914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Что дает работа с метафорами спорта? </a:t>
            </a:r>
            <a:endParaRPr lang="ru-RU" sz="3600" b="1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00240"/>
            <a:ext cx="8229600" cy="4669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>
                <a:cs typeface="Arial" pitchFamily="34" charset="0"/>
              </a:rPr>
              <a:t>- Самостоятельность в работе</a:t>
            </a:r>
            <a:endParaRPr lang="en-US" sz="2800" dirty="0" smtClean="0">
              <a:cs typeface="Arial" pitchFamily="34" charset="0"/>
            </a:endParaRPr>
          </a:p>
          <a:p>
            <a:pPr>
              <a:buNone/>
            </a:pPr>
            <a:r>
              <a:rPr lang="ru-RU" sz="2800" dirty="0" smtClean="0">
                <a:cs typeface="Arial" pitchFamily="34" charset="0"/>
              </a:rPr>
              <a:t> (сравнение, анализ, обобщение</a:t>
            </a:r>
            <a:r>
              <a:rPr lang="en-US" sz="2800" dirty="0" smtClean="0">
                <a:cs typeface="Arial" pitchFamily="34" charset="0"/>
              </a:rPr>
              <a:t> </a:t>
            </a:r>
            <a:r>
              <a:rPr lang="ru-RU" sz="2800" dirty="0" smtClean="0">
                <a:cs typeface="Arial" pitchFamily="34" charset="0"/>
              </a:rPr>
              <a:t>и др.).</a:t>
            </a:r>
          </a:p>
          <a:p>
            <a:pPr>
              <a:buNone/>
            </a:pPr>
            <a:r>
              <a:rPr lang="ru-RU" sz="2800" dirty="0" smtClean="0">
                <a:cs typeface="Arial" pitchFamily="34" charset="0"/>
              </a:rPr>
              <a:t>- Общение, работа в группе</a:t>
            </a:r>
            <a:endParaRPr lang="en-US" sz="2800" dirty="0" smtClean="0">
              <a:cs typeface="Arial" pitchFamily="34" charset="0"/>
            </a:endParaRPr>
          </a:p>
          <a:p>
            <a:pPr>
              <a:buNone/>
            </a:pPr>
            <a:r>
              <a:rPr lang="ru-RU" sz="2800" dirty="0" smtClean="0">
                <a:cs typeface="Arial" pitchFamily="34" charset="0"/>
              </a:rPr>
              <a:t> (тренер –одноклассники – учитель; источники информации).</a:t>
            </a:r>
          </a:p>
          <a:p>
            <a:pPr>
              <a:buNone/>
            </a:pPr>
            <a:r>
              <a:rPr lang="ru-RU" sz="2800" dirty="0" smtClean="0">
                <a:cs typeface="Arial" pitchFamily="34" charset="0"/>
              </a:rPr>
              <a:t>- Интерес (необычные задания).</a:t>
            </a:r>
          </a:p>
          <a:p>
            <a:pPr>
              <a:buNone/>
            </a:pPr>
            <a:r>
              <a:rPr lang="ru-RU" sz="2800" dirty="0" smtClean="0">
                <a:cs typeface="Arial" pitchFamily="34" charset="0"/>
              </a:rPr>
              <a:t>- Преодоление трудностей.</a:t>
            </a:r>
          </a:p>
          <a:p>
            <a:pPr>
              <a:buNone/>
            </a:pPr>
            <a:r>
              <a:rPr lang="ru-RU" sz="2800" dirty="0" smtClean="0">
                <a:cs typeface="Arial" pitchFamily="34" charset="0"/>
              </a:rPr>
              <a:t>               (На основе анализа ответов школьников)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42852"/>
            <a:ext cx="8410604" cy="121444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Вывод («Олимпийские надежды» как  метафора</a:t>
            </a:r>
            <a:r>
              <a:rPr lang="ru-RU" sz="3200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) </a:t>
            </a:r>
            <a:endParaRPr lang="ru-RU" sz="3200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57364"/>
            <a:ext cx="8229600" cy="4451996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  <a:cs typeface="Arial" pitchFamily="34" charset="0"/>
              </a:rPr>
              <a:t>«Я </a:t>
            </a:r>
            <a:r>
              <a:rPr lang="ru-RU" dirty="0" smtClean="0">
                <a:solidFill>
                  <a:schemeClr val="tx1"/>
                </a:solidFill>
                <a:cs typeface="Arial" pitchFamily="34" charset="0"/>
              </a:rPr>
              <a:t>хочу в будущем стать тренером. Считаю, что тренер - это как еще один родитель, который поддерживает спортсмена  в любой ситуации. Для этой работы нужны крепкие нервы, терпение, любовь к детям, мастерство в передаче знаний, опыта, умение заинтересовать детей (например, понимание спортивных метафор</a:t>
            </a:r>
            <a:r>
              <a:rPr lang="ru-RU" dirty="0" smtClean="0">
                <a:solidFill>
                  <a:schemeClr val="tx1"/>
                </a:solidFill>
                <a:cs typeface="Arial" pitchFamily="34" charset="0"/>
              </a:rPr>
              <a:t>)».</a:t>
            </a:r>
            <a:endParaRPr lang="ru-RU" dirty="0" smtClean="0">
              <a:solidFill>
                <a:schemeClr val="tx1"/>
              </a:solidFill>
              <a:cs typeface="Arial" pitchFamily="34" charset="0"/>
            </a:endParaRPr>
          </a:p>
          <a:p>
            <a:r>
              <a:rPr lang="ru-RU" dirty="0" smtClean="0">
                <a:solidFill>
                  <a:schemeClr val="tx1"/>
                </a:solidFill>
                <a:cs typeface="Arial" pitchFamily="34" charset="0"/>
              </a:rPr>
              <a:t>« </a:t>
            </a:r>
            <a:r>
              <a:rPr lang="ru-RU" dirty="0" smtClean="0">
                <a:solidFill>
                  <a:schemeClr val="tx1"/>
                </a:solidFill>
                <a:cs typeface="Arial" pitchFamily="34" charset="0"/>
              </a:rPr>
              <a:t>Эта школа дает хороший старт для моей будущей профессии. А работа над проектом расширила рамки моей </a:t>
            </a:r>
            <a:r>
              <a:rPr lang="ru-RU" dirty="0" smtClean="0">
                <a:solidFill>
                  <a:schemeClr val="tx1"/>
                </a:solidFill>
                <a:cs typeface="Arial" pitchFamily="34" charset="0"/>
              </a:rPr>
              <a:t>деятельности».</a:t>
            </a:r>
            <a:endParaRPr lang="ru-RU" dirty="0" smtClean="0">
              <a:solidFill>
                <a:schemeClr val="tx1"/>
              </a:solidFill>
              <a:cs typeface="Arial" pitchFamily="34" charset="0"/>
            </a:endParaRPr>
          </a:p>
          <a:p>
            <a:r>
              <a:rPr lang="ru-RU" dirty="0" smtClean="0">
                <a:solidFill>
                  <a:schemeClr val="tx1"/>
                </a:solidFill>
                <a:cs typeface="Arial" pitchFamily="34" charset="0"/>
              </a:rPr>
              <a:t>«Это </a:t>
            </a:r>
            <a:r>
              <a:rPr lang="ru-RU" dirty="0" smtClean="0">
                <a:solidFill>
                  <a:schemeClr val="tx1"/>
                </a:solidFill>
                <a:cs typeface="Arial" pitchFamily="34" charset="0"/>
              </a:rPr>
              <a:t>интересно</a:t>
            </a:r>
            <a:r>
              <a:rPr lang="ru-RU" dirty="0" smtClean="0">
                <a:solidFill>
                  <a:schemeClr val="tx1"/>
                </a:solidFill>
                <a:cs typeface="Arial" pitchFamily="34" charset="0"/>
              </a:rPr>
              <a:t>!!!)))» </a:t>
            </a:r>
            <a:endParaRPr lang="ru-RU" dirty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585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57158" y="1589567"/>
            <a:ext cx="4138642" cy="4572000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Обучающиеся участвовали в создании событийной общности при подготовке литературно-музыкальных программ  («Недаром помнит вся Россия…», «Короткие истории для души», «Залай, «Бродячая собака», «Роберт Бернс и шотландская поэзия», «Если душа родилась крылатой» и др.)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643570" y="1142984"/>
            <a:ext cx="308371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571876"/>
            <a:ext cx="292894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Создание событийной общности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Что дает применение средств метафорического проектирования?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714348" y="1785926"/>
            <a:ext cx="8143932" cy="4714908"/>
          </a:xfrm>
        </p:spPr>
        <p:txBody>
          <a:bodyPr>
            <a:noAutofit/>
          </a:bodyPr>
          <a:lstStyle/>
          <a:p>
            <a:r>
              <a:rPr lang="ru-RU" sz="2800" dirty="0" smtClean="0"/>
              <a:t>В процессе работы с метафорами развиваются </a:t>
            </a:r>
            <a:r>
              <a:rPr lang="ru-RU" sz="2800" u="sng" dirty="0" smtClean="0"/>
              <a:t>навыки самостоятельной работы</a:t>
            </a:r>
            <a:r>
              <a:rPr lang="ru-RU" sz="2800" dirty="0" smtClean="0"/>
              <a:t>; </a:t>
            </a:r>
          </a:p>
          <a:p>
            <a:r>
              <a:rPr lang="ru-RU" sz="2800" dirty="0" smtClean="0"/>
              <a:t>проявляются </a:t>
            </a:r>
            <a:r>
              <a:rPr lang="ru-RU" sz="2800" u="sng" dirty="0" smtClean="0"/>
              <a:t>творческие способности</a:t>
            </a:r>
            <a:r>
              <a:rPr lang="ru-RU" sz="2800" dirty="0" smtClean="0"/>
              <a:t>, выражающиеся, в частности, в выполнении заданий, связанных с воображением, фантазией, представлениями.</a:t>
            </a:r>
          </a:p>
          <a:p>
            <a:r>
              <a:rPr lang="ru-RU" sz="2800" dirty="0" smtClean="0"/>
              <a:t> </a:t>
            </a:r>
            <a:r>
              <a:rPr lang="ru-RU" sz="2800" u="sng" dirty="0" smtClean="0"/>
              <a:t>Понимание текста и его интерпретация  </a:t>
            </a:r>
            <a:r>
              <a:rPr lang="ru-RU" sz="2800" dirty="0" smtClean="0"/>
              <a:t>- постижение смысла текста культуры, обретение субъектом духовных ценностей (</a:t>
            </a:r>
            <a:r>
              <a:rPr lang="ru-RU" sz="2800" u="sng" dirty="0" smtClean="0"/>
              <a:t>развитие </a:t>
            </a:r>
            <a:r>
              <a:rPr lang="ru-RU" sz="2800" u="sng" dirty="0" err="1" smtClean="0"/>
              <a:t>субъектности</a:t>
            </a:r>
            <a:r>
              <a:rPr lang="ru-RU" sz="2800" u="sng" dirty="0" smtClean="0"/>
              <a:t> обучающихся</a:t>
            </a:r>
            <a:r>
              <a:rPr lang="ru-RU" sz="2800" dirty="0" smtClean="0"/>
              <a:t>).</a:t>
            </a:r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</a:rPr>
              <a:t>В качестве Заключения…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42910" y="1571588"/>
            <a:ext cx="8123138" cy="500068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ru-RU" sz="4000" i="1" dirty="0" smtClean="0"/>
          </a:p>
          <a:p>
            <a:pPr>
              <a:buNone/>
            </a:pPr>
            <a:r>
              <a:rPr lang="ru-RU" sz="3800" dirty="0" smtClean="0"/>
              <a:t>Синтез двух  сравниваемых объектов, создает новое знание надстроечного уровня… </a:t>
            </a:r>
            <a:endParaRPr lang="ru-RU" sz="3800" i="1" dirty="0" smtClean="0"/>
          </a:p>
          <a:p>
            <a:pPr>
              <a:buNone/>
            </a:pPr>
            <a:r>
              <a:rPr lang="ru-RU" sz="3800" i="1" dirty="0" smtClean="0"/>
              <a:t>Использование метафоры в качестве дидактического средства обогащает развивающие возможности процесса обучения.</a:t>
            </a:r>
          </a:p>
          <a:p>
            <a:pPr algn="r">
              <a:buNone/>
            </a:pPr>
            <a:r>
              <a:rPr lang="ru-RU" sz="3800" i="1" dirty="0" smtClean="0"/>
              <a:t>   </a:t>
            </a:r>
            <a:r>
              <a:rPr lang="ru-RU" sz="3800" i="1" dirty="0" smtClean="0"/>
              <a:t> </a:t>
            </a:r>
            <a:r>
              <a:rPr lang="ru-RU" sz="3800" i="1" dirty="0" smtClean="0"/>
              <a:t>Г.Д. Кириллова</a:t>
            </a:r>
          </a:p>
          <a:p>
            <a:pPr>
              <a:buNone/>
            </a:pPr>
            <a:r>
              <a:rPr lang="ru-RU" sz="3800" i="1" dirty="0" smtClean="0"/>
              <a:t> </a:t>
            </a:r>
            <a:endParaRPr lang="ru-RU" sz="3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Спасибо за внимание))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4" name="Picture 2" descr="Восход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643050"/>
            <a:ext cx="6972327" cy="449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sz="3600" b="1" dirty="0" smtClean="0">
                <a:solidFill>
                  <a:schemeClr val="tx1"/>
                </a:solidFill>
              </a:rPr>
              <a:t>Педагогическая задача 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714348" y="1928802"/>
            <a:ext cx="8051700" cy="457203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Способствовать:</a:t>
            </a:r>
          </a:p>
          <a:p>
            <a:r>
              <a:rPr lang="ru-RU" dirty="0" smtClean="0"/>
              <a:t> развитию у подростков и старшеклассниках </a:t>
            </a:r>
            <a:r>
              <a:rPr lang="ru-RU" i="1" dirty="0" smtClean="0"/>
              <a:t>когнитивной и интеллектуальной </a:t>
            </a:r>
            <a:r>
              <a:rPr lang="ru-RU" dirty="0" smtClean="0"/>
              <a:t>сферы, </a:t>
            </a:r>
          </a:p>
          <a:p>
            <a:r>
              <a:rPr lang="ru-RU" dirty="0" smtClean="0"/>
              <a:t>применению ими </a:t>
            </a:r>
            <a:r>
              <a:rPr lang="ru-RU" i="1" dirty="0" smtClean="0"/>
              <a:t>рациональных компонентов в деятельности,</a:t>
            </a:r>
          </a:p>
          <a:p>
            <a:r>
              <a:rPr lang="ru-RU" dirty="0" smtClean="0"/>
              <a:t>использованию </a:t>
            </a:r>
            <a:r>
              <a:rPr lang="ru-RU" i="1" dirty="0" smtClean="0"/>
              <a:t>интеллектуальных способностей </a:t>
            </a:r>
            <a:r>
              <a:rPr lang="ru-RU" dirty="0" smtClean="0"/>
              <a:t>как адаптационных ресурсов,</a:t>
            </a:r>
          </a:p>
          <a:p>
            <a:r>
              <a:rPr lang="ru-RU" dirty="0" smtClean="0"/>
              <a:t> повышению у подростков и старшеклассников </a:t>
            </a:r>
            <a:r>
              <a:rPr lang="ru-RU" i="1" dirty="0" smtClean="0"/>
              <a:t>уровня уверенности в себе и в своих возможностях,</a:t>
            </a:r>
          </a:p>
          <a:p>
            <a:r>
              <a:rPr lang="ru-RU" i="1" dirty="0" smtClean="0"/>
              <a:t>и др.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Основные термины и понятия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u="sng" dirty="0" smtClean="0">
                <a:latin typeface="+mj-lt"/>
              </a:rPr>
              <a:t>Метафора</a:t>
            </a:r>
            <a:r>
              <a:rPr lang="ru-RU" u="sng" dirty="0" smtClean="0">
                <a:latin typeface="+mj-lt"/>
              </a:rPr>
              <a:t> – </a:t>
            </a:r>
            <a:r>
              <a:rPr lang="ru-RU" dirty="0" smtClean="0">
                <a:latin typeface="+mj-lt"/>
              </a:rPr>
              <a:t>перенос с одного предмета, явления, события на другое; средство познания; </a:t>
            </a:r>
            <a:r>
              <a:rPr lang="ru-RU" dirty="0" smtClean="0"/>
              <a:t>как «тележки» для переноса смыслов из мира взрослых в мир детства, из одной научной области в другую, из науки – в практику» (В. П. Зинченко).</a:t>
            </a:r>
            <a:endParaRPr lang="ru-RU" u="sng" dirty="0" smtClean="0">
              <a:latin typeface="+mj-lt"/>
            </a:endParaRPr>
          </a:p>
          <a:p>
            <a:r>
              <a:rPr lang="ru-RU" b="1" u="sng" dirty="0" smtClean="0">
                <a:latin typeface="+mj-lt"/>
              </a:rPr>
              <a:t>Когнитивная метафора </a:t>
            </a:r>
            <a:r>
              <a:rPr lang="ru-RU" u="sng" dirty="0" smtClean="0">
                <a:latin typeface="+mj-lt"/>
              </a:rPr>
              <a:t>- </a:t>
            </a:r>
            <a:r>
              <a:rPr lang="ru-RU" dirty="0" smtClean="0"/>
              <a:t>способ познания, структурирования и объяснения окружающего нас мира; пересечение знаний об одной концептуальной области в другой концептуальной области. </a:t>
            </a:r>
            <a:endParaRPr lang="ru-RU" u="sng" dirty="0" smtClean="0">
              <a:latin typeface="+mj-lt"/>
            </a:endParaRPr>
          </a:p>
          <a:p>
            <a:r>
              <a:rPr lang="ru-RU" b="1" u="sng" dirty="0" smtClean="0">
                <a:latin typeface="+mj-lt"/>
              </a:rPr>
              <a:t>Субъектная позиция </a:t>
            </a:r>
            <a:r>
              <a:rPr lang="ru-RU" dirty="0" smtClean="0">
                <a:latin typeface="+mj-lt"/>
              </a:rPr>
              <a:t>- способность субъекта осваивать и творчески преобразовывать действительность, изменять внутренний мир, выстраивая стратегию и тактику собственной жизни; отношение к миру (В.А. </a:t>
            </a:r>
            <a:r>
              <a:rPr lang="ru-RU" dirty="0" err="1" smtClean="0">
                <a:latin typeface="+mj-lt"/>
              </a:rPr>
              <a:t>Сластенин</a:t>
            </a:r>
            <a:r>
              <a:rPr lang="ru-RU" dirty="0" smtClean="0">
                <a:latin typeface="+mj-lt"/>
              </a:rPr>
              <a:t>, Е.Н. </a:t>
            </a:r>
            <a:r>
              <a:rPr lang="ru-RU" dirty="0" err="1" smtClean="0">
                <a:latin typeface="+mj-lt"/>
              </a:rPr>
              <a:t>Шиянов</a:t>
            </a:r>
            <a:r>
              <a:rPr lang="ru-RU" dirty="0" smtClean="0">
                <a:latin typeface="+mj-lt"/>
              </a:rPr>
              <a:t>).</a:t>
            </a:r>
            <a:r>
              <a:rPr lang="ru-RU" sz="3200" b="1" dirty="0" smtClean="0">
                <a:latin typeface="+mj-lt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+mj-lt"/>
                <a:cs typeface="Times New Roman" pitchFamily="18" charset="0"/>
              </a:rPr>
              <a:t>Субъектная позиция - интегральный показатель развития школьника. </a:t>
            </a:r>
            <a:r>
              <a:rPr lang="ru-RU" sz="2800" dirty="0" smtClean="0">
                <a:latin typeface="+mj-lt"/>
                <a:cs typeface="Times New Roman" pitchFamily="18" charset="0"/>
              </a:rPr>
              <a:t>(Е.Н. Волкова, А.Г. </a:t>
            </a:r>
            <a:r>
              <a:rPr lang="ru-RU" sz="2800" dirty="0" err="1" smtClean="0">
                <a:latin typeface="+mj-lt"/>
                <a:cs typeface="Times New Roman" pitchFamily="18" charset="0"/>
              </a:rPr>
              <a:t>Борытко</a:t>
            </a:r>
            <a:r>
              <a:rPr lang="ru-RU" sz="2800" dirty="0" smtClean="0">
                <a:latin typeface="+mj-lt"/>
                <a:cs typeface="Times New Roman" pitchFamily="18" charset="0"/>
              </a:rPr>
              <a:t>, Т.Н. Гущина, А.Д. </a:t>
            </a:r>
            <a:r>
              <a:rPr lang="ru-RU" sz="2800" dirty="0" err="1" smtClean="0">
                <a:latin typeface="+mj-lt"/>
                <a:cs typeface="Times New Roman" pitchFamily="18" charset="0"/>
              </a:rPr>
              <a:t>Рапопорт</a:t>
            </a:r>
            <a:r>
              <a:rPr lang="ru-RU" sz="2800" dirty="0" smtClean="0">
                <a:latin typeface="+mj-lt"/>
                <a:cs typeface="Times New Roman" pitchFamily="18" charset="0"/>
              </a:rPr>
              <a:t>, В.А. </a:t>
            </a:r>
            <a:r>
              <a:rPr lang="ru-RU" sz="2800" dirty="0" err="1" smtClean="0">
                <a:latin typeface="+mj-lt"/>
                <a:cs typeface="Times New Roman" pitchFamily="18" charset="0"/>
              </a:rPr>
              <a:t>Сластенин</a:t>
            </a:r>
            <a:r>
              <a:rPr lang="ru-RU" sz="2800" dirty="0" smtClean="0">
                <a:latin typeface="+mj-lt"/>
                <a:cs typeface="Times New Roman" pitchFamily="18" charset="0"/>
              </a:rPr>
              <a:t>, В.И. </a:t>
            </a:r>
            <a:r>
              <a:rPr lang="ru-RU" sz="2800" dirty="0" err="1" smtClean="0">
                <a:latin typeface="+mj-lt"/>
                <a:cs typeface="Times New Roman" pitchFamily="18" charset="0"/>
              </a:rPr>
              <a:t>Слободчиков</a:t>
            </a:r>
            <a:r>
              <a:rPr lang="ru-RU" sz="2800" dirty="0" smtClean="0">
                <a:latin typeface="+mj-lt"/>
                <a:cs typeface="Times New Roman" pitchFamily="18" charset="0"/>
              </a:rPr>
              <a:t>)</a:t>
            </a:r>
            <a:endParaRPr lang="ru-RU" u="sng" dirty="0" smtClean="0">
              <a:latin typeface="+mj-lt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</a:rPr>
              <a:t>Средства метафорического проектирования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714348" y="2000239"/>
            <a:ext cx="3781452" cy="4161327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- метафора,</a:t>
            </a:r>
          </a:p>
          <a:p>
            <a:pPr>
              <a:buNone/>
            </a:pPr>
            <a:r>
              <a:rPr lang="ru-RU" dirty="0" smtClean="0"/>
              <a:t>- метафорический текст,</a:t>
            </a:r>
          </a:p>
          <a:p>
            <a:pPr>
              <a:buNone/>
            </a:pPr>
            <a:r>
              <a:rPr lang="ru-RU" dirty="0" smtClean="0"/>
              <a:t>- метафорическое исследование,</a:t>
            </a:r>
          </a:p>
          <a:p>
            <a:pPr>
              <a:buNone/>
            </a:pPr>
            <a:r>
              <a:rPr lang="ru-RU" dirty="0" smtClean="0"/>
              <a:t>- </a:t>
            </a:r>
            <a:r>
              <a:rPr lang="ru-RU" dirty="0" err="1" smtClean="0"/>
              <a:t>мультимедийная</a:t>
            </a:r>
            <a:r>
              <a:rPr lang="ru-RU" dirty="0" smtClean="0"/>
              <a:t> интерпретация метафоры </a:t>
            </a:r>
          </a:p>
          <a:p>
            <a:pPr>
              <a:buFontTx/>
              <a:buChar char="-"/>
            </a:pPr>
            <a:r>
              <a:rPr lang="ru-RU" dirty="0" smtClean="0"/>
              <a:t>- и </a:t>
            </a:r>
            <a:r>
              <a:rPr lang="ru-RU" dirty="0" err="1" smtClean="0"/>
              <a:t>др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628" y="1332661"/>
            <a:ext cx="3500462" cy="488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cs typeface="Times New Roman" pitchFamily="18" charset="0"/>
              </a:rPr>
              <a:t>Метафорическое проектирование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714348" y="1857363"/>
            <a:ext cx="3781452" cy="4304203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dirty="0" smtClean="0">
                <a:cs typeface="Times New Roman" pitchFamily="18" charset="0"/>
              </a:rPr>
              <a:t>порождение метафорических образов на основе метафорического описания предмета в процессе познания на основе метафорических средств.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4150" y="1589088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Этапы метафорического проектирования (построение образовательной коммуникации)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28596" y="1589567"/>
            <a:ext cx="4429156" cy="4554077"/>
          </a:xfrm>
        </p:spPr>
        <p:txBody>
          <a:bodyPr>
            <a:normAutofit fontScale="85000" lnSpcReduction="10000"/>
          </a:bodyPr>
          <a:lstStyle/>
          <a:p>
            <a:r>
              <a:rPr lang="ru-RU" sz="2400" b="1" i="1" dirty="0" smtClean="0"/>
              <a:t>«встреча»</a:t>
            </a:r>
            <a:r>
              <a:rPr lang="ru-RU" sz="2400" i="1" dirty="0" smtClean="0"/>
              <a:t> - единство эмоционального переживания и осознания обучающимся проблемы или задачи при работе с метафорическим средством,  настрой  на диалогическое взаимодействие с текстом культуры.</a:t>
            </a:r>
            <a:endParaRPr lang="ru-RU" sz="2400" dirty="0" smtClean="0"/>
          </a:p>
          <a:p>
            <a:r>
              <a:rPr lang="ru-RU" sz="2400" b="1" i="1" dirty="0" smtClean="0"/>
              <a:t>«погружение»</a:t>
            </a:r>
            <a:r>
              <a:rPr lang="ru-RU" sz="2400" i="1" dirty="0" smtClean="0"/>
              <a:t> - состояние освоения предметной деятельности, осознание смысла метафоры и своего «Я».</a:t>
            </a:r>
          </a:p>
          <a:p>
            <a:r>
              <a:rPr lang="ru-RU" sz="2400" b="1" i="1" dirty="0" smtClean="0"/>
              <a:t>«присвоение»</a:t>
            </a:r>
            <a:r>
              <a:rPr lang="ru-RU" sz="2400" i="1" dirty="0" smtClean="0"/>
              <a:t> - выход на понимание, работа со смыслами, обращение к личностному опыту</a:t>
            </a:r>
            <a:endParaRPr lang="ru-RU" sz="2400" dirty="0" smtClean="0"/>
          </a:p>
          <a:p>
            <a:endParaRPr lang="ru-RU" sz="2400" dirty="0" smtClean="0"/>
          </a:p>
          <a:p>
            <a:endParaRPr lang="ru-RU" sz="2400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2285992"/>
            <a:ext cx="385765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Этапы метафорического проектирования (построение образовательной коммуникации)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1589566"/>
            <a:ext cx="4572032" cy="5411334"/>
          </a:xfrm>
        </p:spPr>
        <p:txBody>
          <a:bodyPr>
            <a:normAutofit fontScale="77500" lnSpcReduction="20000"/>
          </a:bodyPr>
          <a:lstStyle/>
          <a:p>
            <a:r>
              <a:rPr lang="ru-RU" sz="3200" b="1" i="1" dirty="0" smtClean="0"/>
              <a:t> «</a:t>
            </a:r>
            <a:r>
              <a:rPr lang="ru-RU" sz="3200" b="1" i="1" dirty="0" err="1" smtClean="0"/>
              <a:t>со-бытие</a:t>
            </a:r>
            <a:r>
              <a:rPr lang="ru-RU" sz="3200" b="1" i="1" dirty="0" smtClean="0"/>
              <a:t>»,</a:t>
            </a:r>
            <a:r>
              <a:rPr lang="ru-RU" sz="3200" i="1" dirty="0" smtClean="0"/>
              <a:t> состояние «</a:t>
            </a:r>
            <a:r>
              <a:rPr lang="ru-RU" sz="3200" i="1" dirty="0" err="1" smtClean="0"/>
              <a:t>со-бытийной</a:t>
            </a:r>
            <a:r>
              <a:rPr lang="ru-RU" sz="3200" i="1" dirty="0" smtClean="0"/>
              <a:t> общности», создание общего смыслового поля при работе с метафорой образовательной коммуникации.  </a:t>
            </a:r>
          </a:p>
          <a:p>
            <a:pPr>
              <a:buNone/>
            </a:pPr>
            <a:r>
              <a:rPr lang="ru-RU" sz="3200" i="1" dirty="0" smtClean="0"/>
              <a:t>Кульминация - совместное проживание События, достижение внутреннего духовного единства, (взаимное принятие, взаимопонимание, внутренняя расположенность каждого друг к другу). </a:t>
            </a:r>
            <a:endParaRPr lang="ru-RU" sz="3200" dirty="0" smtClean="0"/>
          </a:p>
          <a:p>
            <a:endParaRPr lang="ru-RU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1589088"/>
            <a:ext cx="3025770" cy="4538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596" y="3286124"/>
            <a:ext cx="471490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500042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 descr="E:\357\Бродячая собака\DSC_194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500042"/>
            <a:ext cx="4357718" cy="2662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445</TotalTime>
  <Words>1366</Words>
  <PresentationFormat>Экран (4:3)</PresentationFormat>
  <Paragraphs>154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Обычная</vt:lpstr>
      <vt:lpstr> Развивающий потенциал метафоры в обучении </vt:lpstr>
      <vt:lpstr>Проблема развития самостоятельности школьника</vt:lpstr>
      <vt:lpstr> Педагогическая задача </vt:lpstr>
      <vt:lpstr>Основные термины и понятия</vt:lpstr>
      <vt:lpstr>Средства метафорического проектирования</vt:lpstr>
      <vt:lpstr>Метафорическое проектирование</vt:lpstr>
      <vt:lpstr>Этапы метафорического проектирования (построение образовательной коммуникации)</vt:lpstr>
      <vt:lpstr>Этапы метафорического проектирования (построение образовательной коммуникации)</vt:lpstr>
      <vt:lpstr>Слайд 9</vt:lpstr>
      <vt:lpstr>Системная работа с метафорой на основе концепта "Я – мир»:</vt:lpstr>
      <vt:lpstr>     Системная работа с метафорой</vt:lpstr>
      <vt:lpstr>          Методики</vt:lpstr>
      <vt:lpstr>Параметр «понимание текста» (Я-культура)</vt:lpstr>
      <vt:lpstr>Что отличает спортсменов-школьников от их сверстников?</vt:lpstr>
      <vt:lpstr>Влияние углубленных занятий спортом на формирование личности спортсменов старшеклассников</vt:lpstr>
      <vt:lpstr>ГБОУ школа-интернат с углубленным  изучением физической культуры № 357 «Олимпийские надежды» (к.2014г.- н.2019г.)</vt:lpstr>
      <vt:lpstr> Спортивные метафоры. Пример по направлению  «легкая атлетика».    (8а класс) </vt:lpstr>
      <vt:lpstr>Цель и задачи проекта</vt:lpstr>
      <vt:lpstr>Метафоры в легкой атлетике</vt:lpstr>
      <vt:lpstr>Приём «Лягушка»</vt:lpstr>
      <vt:lpstr>Приём «Олений шаг»</vt:lpstr>
      <vt:lpstr>Приём «Блоха»</vt:lpstr>
      <vt:lpstr>Что дает работа с метафорами спорта? </vt:lpstr>
      <vt:lpstr>Вывод («Олимпийские надежды» как  метафора) </vt:lpstr>
      <vt:lpstr>Создание событийной общности</vt:lpstr>
      <vt:lpstr>Что дает применение средств метафорического проектирования?</vt:lpstr>
      <vt:lpstr>В качестве Заключения…</vt:lpstr>
      <vt:lpstr>Спасибо за внимание))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субъектной позиции обучающихся в образовательной коммуникации средствами метафорического проектирования  (на примере школы-интерната с углубленным изучением физической культуры №357 «Олимпийские надежды») </dc:title>
  <dc:creator>Hp</dc:creator>
  <cp:lastModifiedBy>Hp</cp:lastModifiedBy>
  <cp:revision>51</cp:revision>
  <dcterms:created xsi:type="dcterms:W3CDTF">2018-02-27T21:02:22Z</dcterms:created>
  <dcterms:modified xsi:type="dcterms:W3CDTF">2019-04-24T21:00:07Z</dcterms:modified>
</cp:coreProperties>
</file>