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2" r:id="rId5"/>
    <p:sldId id="270" r:id="rId6"/>
    <p:sldId id="259" r:id="rId7"/>
    <p:sldId id="258" r:id="rId8"/>
    <p:sldId id="267" r:id="rId9"/>
    <p:sldId id="269" r:id="rId10"/>
    <p:sldId id="261" r:id="rId11"/>
    <p:sldId id="265" r:id="rId12"/>
    <p:sldId id="266" r:id="rId13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267E"/>
    <a:srgbClr val="0404BC"/>
    <a:srgbClr val="0F5D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6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006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063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793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22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17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78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649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9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117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34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575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87D9F-87EE-42CF-A66B-146662F6D3F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7304C-43C6-4DDA-850B-349297FA5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76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hyperlink" Target="http://presentation-creation.ru/powerpoint-templates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presentation-creation.ru/powerpoint-templates.html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presentation-creation.ru/powerpoint-templates.html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hyperlink" Target="http://www.319spb.edusite.ru/" TargetMode="External"/><Relationship Id="rId4" Type="http://schemas.openxmlformats.org/officeDocument/2006/relationships/hyperlink" Target="mailto:sc319@mail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presentation-creation.ru/powerpoint-templates.html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76873"/>
            <a:ext cx="9020099" cy="1628748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XXI</a:t>
            </a:r>
            <a:r>
              <a:rPr lang="ru-RU" sz="4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века: </a:t>
            </a: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миссия. </a:t>
            </a:r>
            <a:b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</a:t>
            </a:r>
            <a:r>
              <a:rPr lang="ru-RU" sz="4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траектории </a:t>
            </a: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как условие их развития.</a:t>
            </a:r>
            <a:endParaRPr lang="ru-RU" sz="4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6068678"/>
            <a:ext cx="3744416" cy="550912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апреля </a:t>
            </a: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auto">
          <a:xfrm>
            <a:off x="852448" y="771399"/>
            <a:ext cx="73152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 dirty="0">
                <a:solidFill>
                  <a:srgbClr val="5826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общеобразовательное учреждение средняя общеобразовательная школа №319 Петродворцового района Санкт-Петербурга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81557" y="4293096"/>
            <a:ext cx="885698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2200" b="1" dirty="0" smtClean="0">
                <a:solidFill>
                  <a:srgbClr val="5826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200" b="1" dirty="0" smtClean="0">
                <a:solidFill>
                  <a:srgbClr val="5826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-я</a:t>
            </a:r>
            <a:r>
              <a:rPr lang="en-US" sz="2200" b="1" dirty="0" smtClean="0">
                <a:solidFill>
                  <a:srgbClr val="5826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5826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научно-практическая конференция </a:t>
            </a:r>
            <a:endParaRPr lang="ru-RU" sz="2200" dirty="0">
              <a:solidFill>
                <a:srgbClr val="58267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200" b="1" dirty="0">
                <a:solidFill>
                  <a:srgbClr val="5826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 развивающего обучения к развитию человека: </a:t>
            </a:r>
            <a:endParaRPr lang="ru-RU" sz="2200" dirty="0">
              <a:solidFill>
                <a:srgbClr val="58267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200" b="1" dirty="0">
                <a:solidFill>
                  <a:srgbClr val="5826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будущего», </a:t>
            </a:r>
            <a:endParaRPr lang="ru-RU" sz="2200" dirty="0">
              <a:solidFill>
                <a:srgbClr val="58267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200" b="1" dirty="0">
                <a:solidFill>
                  <a:srgbClr val="5826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посвященная памяти профессора Г. Д. Кирилловой</a:t>
            </a:r>
            <a:endParaRPr lang="ru-RU" altLang="ru-RU" sz="2200" b="1" dirty="0">
              <a:solidFill>
                <a:srgbClr val="58267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319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9" t="12416" r="19537" b="12901"/>
          <a:stretch>
            <a:fillRect/>
          </a:stretch>
        </p:blipFill>
        <p:spPr bwMode="auto">
          <a:xfrm>
            <a:off x="7884369" y="-18027"/>
            <a:ext cx="1259632" cy="151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38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Заголовок слайда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Подзаголовок слайда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15011" y="6550223"/>
            <a:ext cx="2537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400" dirty="0">
                <a:hlinkClick r:id="rId2"/>
              </a:rPr>
              <a:t>http://presentation-creation.ru</a:t>
            </a:r>
            <a:r>
              <a:rPr lang="en-US" sz="1400" dirty="0" smtClean="0">
                <a:hlinkClick r:id="rId2"/>
              </a:rPr>
              <a:t>/</a:t>
            </a:r>
            <a:endParaRPr lang="ru-RU" sz="1400" dirty="0"/>
          </a:p>
        </p:txBody>
      </p:sp>
      <p:pic>
        <p:nvPicPr>
          <p:cNvPr id="5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6322812" cy="31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-19593"/>
            <a:ext cx="7297391" cy="35295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08" y="3141842"/>
            <a:ext cx="5972232" cy="3716158"/>
          </a:xfrm>
          <a:prstGeom prst="rect">
            <a:avLst/>
          </a:prstGeom>
        </p:spPr>
      </p:pic>
      <p:pic>
        <p:nvPicPr>
          <p:cNvPr id="9" name="Рисунок 20" descr="C:\Users\Наталья Леонидовна\Desktop\1 сент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966" y="2636912"/>
            <a:ext cx="3247144" cy="4646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70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5472608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0F5D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сказал профессор </a:t>
            </a:r>
            <a:r>
              <a:rPr lang="ru-RU" sz="3200" b="1" i="1" dirty="0" smtClean="0">
                <a:solidFill>
                  <a:srgbClr val="0F5D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 Л. Любимов:</a:t>
            </a:r>
            <a:br>
              <a:rPr lang="ru-RU" sz="3200" b="1" i="1" dirty="0" smtClean="0">
                <a:solidFill>
                  <a:srgbClr val="0F5D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0F5D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solidFill>
                  <a:srgbClr val="0F5D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«Нет ничего более ценного и меняемого, чем содержание. Ребенок должен выбирать и отвечать за это! </a:t>
            </a:r>
            <a:r>
              <a:rPr lang="ru-RU" sz="3200" b="1" i="1" dirty="0" smtClean="0">
                <a:solidFill>
                  <a:srgbClr val="0F5D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solidFill>
                  <a:srgbClr val="0F5D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0F5D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Создавайте </a:t>
            </a:r>
            <a:r>
              <a:rPr lang="ru-RU" sz="3200" b="1" i="1" dirty="0">
                <a:solidFill>
                  <a:srgbClr val="0F5D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риски для детей - и тогда они будут готовы к будущему</a:t>
            </a:r>
            <a:r>
              <a:rPr lang="ru-RU" sz="3200" b="1" i="1" dirty="0" smtClean="0">
                <a:solidFill>
                  <a:srgbClr val="0F5D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br>
              <a:rPr lang="ru-RU" sz="3200" b="1" i="1" dirty="0" smtClean="0">
                <a:solidFill>
                  <a:srgbClr val="0F5D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0F5D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еще: </a:t>
            </a:r>
            <a:br>
              <a:rPr lang="ru-RU" sz="3200" b="1" i="1" dirty="0" smtClean="0">
                <a:solidFill>
                  <a:srgbClr val="0F5D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0F5D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«Берите рабочие тетради, и читайте, т.к. самое правильное образование – самообразование!!!»</a:t>
            </a:r>
            <a:endParaRPr lang="ru-RU" sz="3200" b="1" i="1" dirty="0">
              <a:solidFill>
                <a:srgbClr val="0F5DC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15011" y="6550223"/>
            <a:ext cx="2537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400" dirty="0">
                <a:hlinkClick r:id="rId2"/>
              </a:rPr>
              <a:t>http://presentation-creation.ru</a:t>
            </a:r>
            <a:r>
              <a:rPr lang="en-US" sz="1400" dirty="0" smtClean="0">
                <a:hlinkClick r:id="rId2"/>
              </a:rPr>
              <a:t>/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5422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1675" y="332656"/>
            <a:ext cx="7920880" cy="1512168"/>
          </a:xfrm>
        </p:spPr>
        <p:txBody>
          <a:bodyPr>
            <a:noAutofit/>
          </a:bodyPr>
          <a:lstStyle/>
          <a:p>
            <a:r>
              <a:rPr lang="ru-RU" altLang="ru-RU" sz="2600" b="1" dirty="0">
                <a:solidFill>
                  <a:srgbClr val="B643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общеобразовательное </a:t>
            </a:r>
            <a:r>
              <a:rPr lang="ru-RU" altLang="ru-RU" sz="2600" b="1" dirty="0" smtClean="0">
                <a:solidFill>
                  <a:srgbClr val="B643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</a:t>
            </a:r>
            <a:r>
              <a:rPr lang="ru-RU" altLang="ru-RU" sz="2600" b="1" dirty="0">
                <a:solidFill>
                  <a:srgbClr val="B643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№319 Петродворцового района </a:t>
            </a:r>
            <a:r>
              <a:rPr lang="ru-RU" altLang="ru-RU" sz="2600" b="1" dirty="0" smtClean="0">
                <a:solidFill>
                  <a:srgbClr val="B643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600" b="1" dirty="0" smtClean="0">
                <a:solidFill>
                  <a:srgbClr val="B643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600" b="1" dirty="0" smtClean="0">
                <a:solidFill>
                  <a:srgbClr val="B643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</a:t>
            </a:r>
            <a:endParaRPr lang="ru-RU" sz="2600" b="1" i="1" dirty="0">
              <a:solidFill>
                <a:srgbClr val="0F5DC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15011" y="6550223"/>
            <a:ext cx="2537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400" dirty="0">
                <a:hlinkClick r:id="rId2"/>
              </a:rPr>
              <a:t>http://presentation-creation.ru</a:t>
            </a:r>
            <a:r>
              <a:rPr lang="en-US" sz="1400" dirty="0" smtClean="0">
                <a:hlinkClick r:id="rId2"/>
              </a:rPr>
              <a:t>/</a:t>
            </a:r>
            <a:endParaRPr lang="ru-RU" sz="1400" dirty="0"/>
          </a:p>
        </p:txBody>
      </p:sp>
      <p:pic>
        <p:nvPicPr>
          <p:cNvPr id="5" name="Picture 2" descr="319_log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0" t="12439" r="19533" b="12923"/>
          <a:stretch>
            <a:fillRect/>
          </a:stretch>
        </p:blipFill>
        <p:spPr>
          <a:xfrm>
            <a:off x="7747886" y="1"/>
            <a:ext cx="1396114" cy="1628800"/>
          </a:xfrm>
          <a:noFill/>
        </p:spPr>
      </p:pic>
      <p:sp>
        <p:nvSpPr>
          <p:cNvPr id="6" name="Содержимое 4"/>
          <p:cNvSpPr>
            <a:spLocks noGrp="1"/>
          </p:cNvSpPr>
          <p:nvPr>
            <p:ph sz="quarter" idx="2"/>
          </p:nvPr>
        </p:nvSpPr>
        <p:spPr>
          <a:xfrm>
            <a:off x="107504" y="1988840"/>
            <a:ext cx="7632848" cy="2376264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ru-RU" altLang="ru-RU" sz="2000" b="1" dirty="0" smtClean="0">
                <a:solidFill>
                  <a:srgbClr val="0F5D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адрес: 198504, Санкт-Петербург, Петергоф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2000" b="1" dirty="0" smtClean="0">
                <a:solidFill>
                  <a:srgbClr val="0F5D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Бобыльская дорога,  дом 59, корпус 2.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2000" b="1" dirty="0" smtClean="0">
                <a:solidFill>
                  <a:srgbClr val="0F5D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Директор: Шкорина Наталья Леонидовна: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2000" b="1" dirty="0" smtClean="0">
                <a:solidFill>
                  <a:srgbClr val="0F5D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тел./факс:  8 (812) 241-31-01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sc319@mail.ru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школы: 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http://www.319spb.edusite.ru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" descr="http://itd2.mycdn.me/image?id=838123279747&amp;t=20&amp;plc=WEB&amp;tkn=*6f00B5KHVGzPDSNNdVjQUpxS6U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386321"/>
            <a:ext cx="4139952" cy="2420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42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59" y="87584"/>
            <a:ext cx="5975899" cy="71812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58267E"/>
                </a:solidFill>
              </a:rPr>
              <a:t>Экспертное мнение</a:t>
            </a:r>
            <a:endParaRPr lang="ru-RU" b="1" dirty="0">
              <a:solidFill>
                <a:srgbClr val="58267E"/>
              </a:solidFill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ltGray">
          <a:xfrm>
            <a:off x="43517" y="938305"/>
            <a:ext cx="7344815" cy="2832639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white">
          <a:xfrm>
            <a:off x="251520" y="1013736"/>
            <a:ext cx="3816424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Майкл </a:t>
            </a:r>
            <a:r>
              <a:rPr lang="ru-RU" b="1" dirty="0" err="1" smtClean="0">
                <a:solidFill>
                  <a:schemeClr val="bg1"/>
                </a:solidFill>
              </a:rPr>
              <a:t>Фуллан</a:t>
            </a:r>
            <a:r>
              <a:rPr lang="ru-RU" b="1" dirty="0" smtClean="0">
                <a:solidFill>
                  <a:schemeClr val="bg1"/>
                </a:solidFill>
              </a:rPr>
              <a:t>, руководитель Института образовательных </a:t>
            </a:r>
            <a:r>
              <a:rPr lang="ru-RU" b="1" dirty="0">
                <a:solidFill>
                  <a:schemeClr val="bg1"/>
                </a:solidFill>
              </a:rPr>
              <a:t>студий </a:t>
            </a:r>
            <a:r>
              <a:rPr lang="ru-RU" b="1" dirty="0" err="1">
                <a:solidFill>
                  <a:schemeClr val="bg1"/>
                </a:solidFill>
              </a:rPr>
              <a:t>Торонтского</a:t>
            </a:r>
            <a:r>
              <a:rPr lang="ru-RU" b="1" dirty="0">
                <a:solidFill>
                  <a:schemeClr val="bg1"/>
                </a:solidFill>
              </a:rPr>
              <a:t> университета в Канаде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gray">
          <a:xfrm>
            <a:off x="43517" y="1938292"/>
            <a:ext cx="8632939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есть две миссии. Первая связана с академической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успеваемостью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грамотностью, знаниям по предметам и так далее. Но в равной степени школа несет и социальную миссию, которая предполагает обучение детей сотрудничеству, работе в команде. Это важная социальная задача. Эти навыки вполне конкретны, их можно четко описать, им можно научить, и их можно измерять. Другие задачи социальной миссии состоят в том, чтобы научить школьников уважать культурные различия между людьми, быть хорошими гражданами своей страны, иметь свою гражданскую позицию.</a:t>
            </a:r>
            <a:endParaRPr lang="en-US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white">
          <a:xfrm>
            <a:off x="1149350" y="4083050"/>
            <a:ext cx="21288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</a:rPr>
              <a:t>Заголовок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white">
          <a:xfrm>
            <a:off x="1149350" y="5413375"/>
            <a:ext cx="21288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</a:rPr>
              <a:t>Заголовок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gray">
          <a:xfrm>
            <a:off x="1574910" y="3846375"/>
            <a:ext cx="7451242" cy="30116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gray">
          <a:xfrm>
            <a:off x="1811691" y="4878103"/>
            <a:ext cx="7224805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проектно-исследовательской конференции в ЧОУ «Санкт-Петербургская гимназия «АЛЬМА МАТЕР» 26.03.2019 разделил процессы в системе образования на три группы: реставрационные (возвращение к старому опыту), имитационные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(имитация деятельности)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трансформационные процессы, связанные с трансформацией предметной, классно-урочной системы.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ответить на вопрос: Успевает ли школа меняться, отвечая на запросы общества?</a:t>
            </a: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gray">
          <a:xfrm>
            <a:off x="4088679" y="1360184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gray">
          <a:xfrm>
            <a:off x="3821979" y="4583934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5" name="Рисунок 24" descr="keynote-michael-fulla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805705"/>
            <a:ext cx="1713523" cy="1451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http://www.koriphey.ru/content/images/news/156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9" y="3815088"/>
            <a:ext cx="1751678" cy="128904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 Box 13"/>
          <p:cNvSpPr txBox="1">
            <a:spLocks noChangeArrowheads="1"/>
          </p:cNvSpPr>
          <p:nvPr/>
        </p:nvSpPr>
        <p:spPr bwMode="white">
          <a:xfrm>
            <a:off x="1811691" y="3954773"/>
            <a:ext cx="3592333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Олег </a:t>
            </a:r>
            <a:r>
              <a:rPr lang="ru-RU" b="1" dirty="0" err="1">
                <a:solidFill>
                  <a:schemeClr val="bg1"/>
                </a:solidFill>
              </a:rPr>
              <a:t>Ермолаевич</a:t>
            </a:r>
            <a:r>
              <a:rPr lang="ru-RU" b="1" dirty="0">
                <a:solidFill>
                  <a:schemeClr val="bg1"/>
                </a:solidFill>
              </a:rPr>
              <a:t> Лебедев  </a:t>
            </a:r>
            <a:r>
              <a:rPr lang="ru-RU" b="1" dirty="0" smtClean="0">
                <a:solidFill>
                  <a:schemeClr val="bg1"/>
                </a:solidFill>
              </a:rPr>
              <a:t>доктор </a:t>
            </a:r>
            <a:r>
              <a:rPr lang="ru-RU" b="1" dirty="0" err="1">
                <a:solidFill>
                  <a:schemeClr val="bg1"/>
                </a:solidFill>
              </a:rPr>
              <a:t>пед</a:t>
            </a:r>
            <a:r>
              <a:rPr lang="ru-RU" b="1" dirty="0">
                <a:solidFill>
                  <a:schemeClr val="bg1"/>
                </a:solidFill>
              </a:rPr>
              <a:t>. наук, </a:t>
            </a:r>
            <a:r>
              <a:rPr lang="ru-RU" b="1" dirty="0" smtClean="0">
                <a:solidFill>
                  <a:schemeClr val="bg1"/>
                </a:solidFill>
              </a:rPr>
              <a:t>профессор, </a:t>
            </a:r>
            <a:r>
              <a:rPr lang="ru-RU" b="1" dirty="0">
                <a:solidFill>
                  <a:schemeClr val="bg1"/>
                </a:solidFill>
              </a:rPr>
              <a:t>член-корр. </a:t>
            </a:r>
            <a:r>
              <a:rPr lang="ru-RU" b="1" dirty="0" smtClean="0">
                <a:solidFill>
                  <a:schemeClr val="bg1"/>
                </a:solidFill>
              </a:rPr>
              <a:t>РАО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9223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1170" y="31583"/>
            <a:ext cx="6407947" cy="45772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58267E"/>
                </a:solidFill>
              </a:rPr>
              <a:t>Экспертное мнение</a:t>
            </a:r>
            <a:endParaRPr lang="ru-RU" dirty="0"/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ltGray">
          <a:xfrm>
            <a:off x="9796" y="459279"/>
            <a:ext cx="9182367" cy="3701977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white">
          <a:xfrm>
            <a:off x="177182" y="552662"/>
            <a:ext cx="6771082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Лев Львович Любимов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smtClean="0">
                <a:solidFill>
                  <a:schemeClr val="bg1"/>
                </a:solidFill>
              </a:rPr>
              <a:t>доктор </a:t>
            </a:r>
            <a:r>
              <a:rPr lang="ru-RU" b="1" dirty="0">
                <a:solidFill>
                  <a:schemeClr val="bg1"/>
                </a:solidFill>
              </a:rPr>
              <a:t>экономических наук, ординарный профессор Высшей школы экономики, один </a:t>
            </a:r>
            <a:r>
              <a:rPr lang="ru-RU" b="1" dirty="0" smtClean="0">
                <a:solidFill>
                  <a:schemeClr val="bg1"/>
                </a:solidFill>
              </a:rPr>
              <a:t>                 из </a:t>
            </a:r>
            <a:r>
              <a:rPr lang="ru-RU" b="1" dirty="0">
                <a:solidFill>
                  <a:schemeClr val="bg1"/>
                </a:solidFill>
              </a:rPr>
              <a:t>ее создателей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gray">
          <a:xfrm>
            <a:off x="9796" y="1446942"/>
            <a:ext cx="9349753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Видит Школу как миссию создания нового общества. Считает, что не школа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                                             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меняться вслед за потребностями общества, а наоборот именно школа призвана менять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общество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трансформировать его – отсюда и название новой модели – трансформативная.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Советская власть успешно провела и укоренила в сознании населения отчуждение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                                            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(родителей) от школы. Запрет на частную собственность был катастрофической для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СССР                                     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ампутацией одного из важнейших свойств цивилизационной универсальности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Отчуждение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 – грубейшим нарушением связи природы и человеческой среды. Во всем мире инкультурация ребенка первоначально происходит в семье, в лоне родительского попечения, обучения, воспитания. Семья – «участник образовательного процесса» - является недавней и мощной реальностью на Западе и тысячелетней традицией на Востоке. У нас ни того, ни другого. Укорененный советский стереотип: во всем виновата школа, ибо она ответственна за все. Этот вердикт укоренился в обществе. Что-то вроде ельцинского «Во всем виноват Чубайс!».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Важнейшее ныне: наша семья должна стать реальным и эффективным участником образовательного процесса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gray">
          <a:xfrm>
            <a:off x="1381397" y="4161256"/>
            <a:ext cx="7762604" cy="2696743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gray">
          <a:xfrm>
            <a:off x="1477411" y="4952111"/>
            <a:ext cx="7666590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«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наше общество вновь стоит перед необходимостью найти ответ на вопросы: как должно измениться содержание образования в связи с переходом на новые стандарты, как выстроить учебный план….? Чтобы ребята не только имели знания об окружающем мире, но и умели эти знания применить в своей жизни, чтобы они были здоровыми, успешными и счастливыми и в начальной, и в основной, и в старшей школе. Чтобы каждый период жизни был полноценным и насыщенным. Чтобы каждому ученику хотелось бежать в школу, а не из школы. Для этого необходимо найти ответ на вопрос «Что такое быть компетентным сегодня, какими навыками необходимо обладать?»</a:t>
            </a: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gray">
          <a:xfrm>
            <a:off x="2205574" y="1164731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gray">
          <a:xfrm>
            <a:off x="1678693" y="4865036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solidFill>
              <a:srgbClr val="58267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4" name="Рисунок 23" descr="https://kurshse.files.wordpress.com/2008/10/defaul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9304"/>
            <a:ext cx="1361099" cy="2012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http://szgmu.ru/rus/i/pdo_kaf/114/p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" y="4476165"/>
            <a:ext cx="1371600" cy="206692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 Box 13"/>
          <p:cNvSpPr txBox="1">
            <a:spLocks noChangeArrowheads="1"/>
          </p:cNvSpPr>
          <p:nvPr/>
        </p:nvSpPr>
        <p:spPr bwMode="white">
          <a:xfrm>
            <a:off x="1464834" y="4191281"/>
            <a:ext cx="7427646" cy="6771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chemeClr val="bg1"/>
                </a:solidFill>
              </a:rPr>
              <a:t>Ольга Борисовна </a:t>
            </a:r>
            <a:r>
              <a:rPr lang="ru-RU" sz="2000" b="1" dirty="0" err="1" smtClean="0">
                <a:solidFill>
                  <a:schemeClr val="bg1"/>
                </a:solidFill>
              </a:rPr>
              <a:t>Даутова</a:t>
            </a:r>
            <a:r>
              <a:rPr lang="ru-RU" sz="2000" dirty="0" smtClean="0">
                <a:solidFill>
                  <a:schemeClr val="bg1"/>
                </a:solidFill>
              </a:rPr>
              <a:t>,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rgbClr val="58267E"/>
                </a:solidFill>
              </a:rPr>
              <a:t>профессор кафедры педагогики и андрагогики СПб. АППО г. Санкт-Петербург, доктор </a:t>
            </a:r>
            <a:r>
              <a:rPr lang="ru-RU" b="1" dirty="0" smtClean="0">
                <a:solidFill>
                  <a:srgbClr val="58267E"/>
                </a:solidFill>
              </a:rPr>
              <a:t>педагогических наук</a:t>
            </a:r>
            <a:endParaRPr lang="en-US" b="1" dirty="0">
              <a:solidFill>
                <a:srgbClr val="5826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2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92" y="148680"/>
            <a:ext cx="6567419" cy="976064"/>
          </a:xfrm>
        </p:spPr>
        <p:txBody>
          <a:bodyPr>
            <a:noAutofit/>
          </a:bodyPr>
          <a:lstStyle/>
          <a:p>
            <a:r>
              <a:rPr lang="ru-RU" altLang="ru-RU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ЧТО?  И  КАК??????? </a:t>
            </a:r>
            <a:r>
              <a:rPr lang="ru-RU" altLang="ru-RU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СЕГОДНЯ ДЕЛАТЬ ШКОЛА</a:t>
            </a:r>
            <a:endParaRPr lang="ru-RU" altLang="ru-RU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15011" y="6550223"/>
            <a:ext cx="2537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400" dirty="0">
                <a:hlinkClick r:id="rId2"/>
              </a:rPr>
              <a:t>http://presentation-creation.ru</a:t>
            </a:r>
            <a:r>
              <a:rPr lang="en-US" sz="1400" dirty="0" smtClean="0">
                <a:hlinkClick r:id="rId2"/>
              </a:rPr>
              <a:t>/</a:t>
            </a:r>
            <a:endParaRPr lang="ru-RU" sz="1400" dirty="0"/>
          </a:p>
        </p:txBody>
      </p:sp>
      <p:pic>
        <p:nvPicPr>
          <p:cNvPr id="8" name="Рисунок 5" descr="https://i1.wp.com/www.edustandart.ru/wp-content/uploads/2015/03/Metepredmet.png?w=8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396235"/>
            <a:ext cx="9396536" cy="546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blog.commlabindia.com/wp-content/uploads/2014/06/feature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580"/>
            <a:ext cx="3052938" cy="191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Autofit/>
          </a:bodyPr>
          <a:lstStyle/>
          <a:p>
            <a:pPr algn="l"/>
            <a:r>
              <a:rPr lang="ru-RU" altLang="ru-RU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необходимо учесть:</a:t>
            </a:r>
            <a:r>
              <a:rPr lang="ru-RU" altLang="ru-RU" sz="1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мнению исследователей НИУ ВШЭ,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отвечает за знания, </a:t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а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— за навыки XXI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века!</a:t>
            </a:r>
            <a:r>
              <a:rPr lang="ru-RU" sz="2000" dirty="0" smtClean="0"/>
              <a:t>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«Навыки XXI века в российской школе: взгляд педагогов и родителей»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Добрякова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О.В.Юрченко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Е. Г. Новикова</a:t>
            </a:r>
            <a:endParaRPr lang="ru-RU" altLang="ru-RU" sz="1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145693" y="1378919"/>
            <a:ext cx="4789702" cy="5224894"/>
          </a:xfrm>
          <a:prstGeom prst="rect">
            <a:avLst/>
          </a:prstGeom>
        </p:spPr>
      </p:pic>
      <p:sp>
        <p:nvSpPr>
          <p:cNvPr id="14" name="Текст 8"/>
          <p:cNvSpPr>
            <a:spLocks noGrp="1"/>
          </p:cNvSpPr>
          <p:nvPr>
            <p:ph sz="quarter" idx="4"/>
          </p:nvPr>
        </p:nvSpPr>
        <p:spPr>
          <a:xfrm>
            <a:off x="5220072" y="6425940"/>
            <a:ext cx="3466728" cy="3929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мнению родителей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Объект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460" y="1484784"/>
            <a:ext cx="4566541" cy="494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4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32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58267E"/>
                </a:solidFill>
              </a:rPr>
              <a:t>Выбор образовательной программы</a:t>
            </a:r>
            <a:endParaRPr lang="ru-RU" dirty="0">
              <a:solidFill>
                <a:srgbClr val="58267E"/>
              </a:solidFill>
            </a:endParaRPr>
          </a:p>
        </p:txBody>
      </p:sp>
      <p:pic>
        <p:nvPicPr>
          <p:cNvPr id="3" name="Picture 3" descr="light_shadow_m"/>
          <p:cNvPicPr>
            <a:picLocks noChangeAspect="1" noChangeArrowheads="1"/>
          </p:cNvPicPr>
          <p:nvPr/>
        </p:nvPicPr>
        <p:blipFill>
          <a:blip r:embed="rId2" cstate="print">
            <a:lum bright="-48000" contrast="-24000"/>
          </a:blip>
          <a:srcRect/>
          <a:stretch>
            <a:fillRect/>
          </a:stretch>
        </p:blipFill>
        <p:spPr bwMode="auto">
          <a:xfrm rot="18481136">
            <a:off x="1345407" y="3628231"/>
            <a:ext cx="3255962" cy="441325"/>
          </a:xfrm>
          <a:prstGeom prst="rect">
            <a:avLst/>
          </a:prstGeom>
          <a:noFill/>
        </p:spPr>
      </p:pic>
      <p:sp>
        <p:nvSpPr>
          <p:cNvPr id="4" name="Freeform 4"/>
          <p:cNvSpPr>
            <a:spLocks/>
          </p:cNvSpPr>
          <p:nvPr/>
        </p:nvSpPr>
        <p:spPr bwMode="gray">
          <a:xfrm>
            <a:off x="1887538" y="2859088"/>
            <a:ext cx="2097087" cy="2016125"/>
          </a:xfrm>
          <a:custGeom>
            <a:avLst/>
            <a:gdLst/>
            <a:ahLst/>
            <a:cxnLst>
              <a:cxn ang="0">
                <a:pos x="763" y="102"/>
              </a:cxn>
              <a:cxn ang="0">
                <a:pos x="1209" y="244"/>
              </a:cxn>
              <a:cxn ang="0">
                <a:pos x="1325" y="314"/>
              </a:cxn>
              <a:cxn ang="0">
                <a:pos x="843" y="267"/>
              </a:cxn>
              <a:cxn ang="0">
                <a:pos x="305" y="1479"/>
              </a:cxn>
              <a:cxn ang="0">
                <a:pos x="0" y="1303"/>
              </a:cxn>
              <a:cxn ang="0">
                <a:pos x="763" y="102"/>
              </a:cxn>
            </a:cxnLst>
            <a:rect l="0" t="0" r="r" b="b"/>
            <a:pathLst>
              <a:path w="1335" h="1479">
                <a:moveTo>
                  <a:pt x="763" y="102"/>
                </a:moveTo>
                <a:cubicBezTo>
                  <a:pt x="920" y="0"/>
                  <a:pt x="1137" y="178"/>
                  <a:pt x="1209" y="244"/>
                </a:cubicBezTo>
                <a:cubicBezTo>
                  <a:pt x="1281" y="310"/>
                  <a:pt x="1335" y="312"/>
                  <a:pt x="1325" y="314"/>
                </a:cubicBezTo>
                <a:cubicBezTo>
                  <a:pt x="1262" y="339"/>
                  <a:pt x="1010" y="74"/>
                  <a:pt x="843" y="267"/>
                </a:cubicBezTo>
                <a:cubicBezTo>
                  <a:pt x="554" y="534"/>
                  <a:pt x="389" y="1337"/>
                  <a:pt x="305" y="1479"/>
                </a:cubicBezTo>
                <a:lnTo>
                  <a:pt x="0" y="1303"/>
                </a:lnTo>
                <a:cubicBezTo>
                  <a:pt x="76" y="1074"/>
                  <a:pt x="398" y="270"/>
                  <a:pt x="763" y="102"/>
                </a:cubicBez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0"/>
                  <a:invGamma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Freeform 5"/>
          <p:cNvSpPr>
            <a:spLocks/>
          </p:cNvSpPr>
          <p:nvPr/>
        </p:nvSpPr>
        <p:spPr bwMode="gray">
          <a:xfrm flipH="1">
            <a:off x="4979988" y="2905125"/>
            <a:ext cx="2097087" cy="2016125"/>
          </a:xfrm>
          <a:custGeom>
            <a:avLst/>
            <a:gdLst/>
            <a:ahLst/>
            <a:cxnLst>
              <a:cxn ang="0">
                <a:pos x="763" y="102"/>
              </a:cxn>
              <a:cxn ang="0">
                <a:pos x="1209" y="244"/>
              </a:cxn>
              <a:cxn ang="0">
                <a:pos x="1325" y="314"/>
              </a:cxn>
              <a:cxn ang="0">
                <a:pos x="843" y="267"/>
              </a:cxn>
              <a:cxn ang="0">
                <a:pos x="305" y="1479"/>
              </a:cxn>
              <a:cxn ang="0">
                <a:pos x="0" y="1303"/>
              </a:cxn>
              <a:cxn ang="0">
                <a:pos x="763" y="102"/>
              </a:cxn>
            </a:cxnLst>
            <a:rect l="0" t="0" r="r" b="b"/>
            <a:pathLst>
              <a:path w="1335" h="1479">
                <a:moveTo>
                  <a:pt x="763" y="102"/>
                </a:moveTo>
                <a:cubicBezTo>
                  <a:pt x="920" y="0"/>
                  <a:pt x="1137" y="178"/>
                  <a:pt x="1209" y="244"/>
                </a:cubicBezTo>
                <a:cubicBezTo>
                  <a:pt x="1281" y="310"/>
                  <a:pt x="1335" y="312"/>
                  <a:pt x="1325" y="314"/>
                </a:cubicBezTo>
                <a:cubicBezTo>
                  <a:pt x="1262" y="339"/>
                  <a:pt x="1010" y="74"/>
                  <a:pt x="843" y="267"/>
                </a:cubicBezTo>
                <a:cubicBezTo>
                  <a:pt x="554" y="534"/>
                  <a:pt x="389" y="1337"/>
                  <a:pt x="305" y="1479"/>
                </a:cubicBezTo>
                <a:lnTo>
                  <a:pt x="0" y="1303"/>
                </a:lnTo>
                <a:cubicBezTo>
                  <a:pt x="76" y="1074"/>
                  <a:pt x="398" y="270"/>
                  <a:pt x="763" y="102"/>
                </a:cubicBez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0"/>
                  <a:invGamma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4202113" y="2854325"/>
            <a:ext cx="625475" cy="2103438"/>
            <a:chOff x="2687" y="1542"/>
            <a:chExt cx="398" cy="1542"/>
          </a:xfrm>
        </p:grpSpPr>
        <p:sp>
          <p:nvSpPr>
            <p:cNvPr id="7" name="Freeform 7"/>
            <p:cNvSpPr>
              <a:spLocks/>
            </p:cNvSpPr>
            <p:nvPr/>
          </p:nvSpPr>
          <p:spPr bwMode="gray">
            <a:xfrm>
              <a:off x="2687" y="1542"/>
              <a:ext cx="398" cy="1542"/>
            </a:xfrm>
            <a:custGeom>
              <a:avLst/>
              <a:gdLst/>
              <a:ahLst/>
              <a:cxnLst>
                <a:cxn ang="0">
                  <a:pos x="229" y="318"/>
                </a:cxn>
                <a:cxn ang="0">
                  <a:pos x="80" y="240"/>
                </a:cxn>
                <a:cxn ang="0">
                  <a:pos x="10" y="1542"/>
                </a:cxn>
                <a:cxn ang="0">
                  <a:pos x="362" y="1525"/>
                </a:cxn>
                <a:cxn ang="0">
                  <a:pos x="229" y="318"/>
                </a:cxn>
              </a:cxnLst>
              <a:rect l="0" t="0" r="r" b="b"/>
              <a:pathLst>
                <a:path w="398" h="1542">
                  <a:moveTo>
                    <a:pt x="229" y="318"/>
                  </a:moveTo>
                  <a:cubicBezTo>
                    <a:pt x="169" y="114"/>
                    <a:pt x="110" y="0"/>
                    <a:pt x="80" y="240"/>
                  </a:cubicBezTo>
                  <a:cubicBezTo>
                    <a:pt x="50" y="480"/>
                    <a:pt x="0" y="1379"/>
                    <a:pt x="10" y="1542"/>
                  </a:cubicBezTo>
                  <a:lnTo>
                    <a:pt x="362" y="1525"/>
                  </a:lnTo>
                  <a:cubicBezTo>
                    <a:pt x="398" y="1321"/>
                    <a:pt x="289" y="522"/>
                    <a:pt x="229" y="318"/>
                  </a:cubicBez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shade val="0"/>
                    <a:invGamma/>
                  </a:srgb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gray">
            <a:xfrm>
              <a:off x="2811" y="1889"/>
              <a:ext cx="34" cy="562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34" y="241"/>
                </a:cxn>
                <a:cxn ang="0">
                  <a:pos x="19" y="562"/>
                </a:cxn>
                <a:cxn ang="0">
                  <a:pos x="2" y="233"/>
                </a:cxn>
                <a:cxn ang="0">
                  <a:pos x="9" y="1"/>
                </a:cxn>
              </a:cxnLst>
              <a:rect l="0" t="0" r="r" b="b"/>
              <a:pathLst>
                <a:path w="34" h="562">
                  <a:moveTo>
                    <a:pt x="9" y="1"/>
                  </a:moveTo>
                  <a:cubicBezTo>
                    <a:pt x="14" y="2"/>
                    <a:pt x="32" y="148"/>
                    <a:pt x="34" y="241"/>
                  </a:cubicBezTo>
                  <a:cubicBezTo>
                    <a:pt x="29" y="338"/>
                    <a:pt x="14" y="562"/>
                    <a:pt x="19" y="562"/>
                  </a:cubicBezTo>
                  <a:cubicBezTo>
                    <a:pt x="13" y="561"/>
                    <a:pt x="4" y="326"/>
                    <a:pt x="2" y="233"/>
                  </a:cubicBezTo>
                  <a:cubicBezTo>
                    <a:pt x="0" y="140"/>
                    <a:pt x="4" y="0"/>
                    <a:pt x="9" y="1"/>
                  </a:cubicBez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50000">
                  <a:schemeClr val="tx1"/>
                </a:gs>
                <a:gs pos="100000">
                  <a:srgbClr val="B2B2B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" name="Freeform 9"/>
          <p:cNvSpPr>
            <a:spLocks/>
          </p:cNvSpPr>
          <p:nvPr/>
        </p:nvSpPr>
        <p:spPr bwMode="gray">
          <a:xfrm>
            <a:off x="2386013" y="3089275"/>
            <a:ext cx="587375" cy="741363"/>
          </a:xfrm>
          <a:custGeom>
            <a:avLst/>
            <a:gdLst/>
            <a:ahLst/>
            <a:cxnLst>
              <a:cxn ang="0">
                <a:pos x="154" y="241"/>
              </a:cxn>
              <a:cxn ang="0">
                <a:pos x="366" y="9"/>
              </a:cxn>
              <a:cxn ang="0">
                <a:pos x="165" y="293"/>
              </a:cxn>
              <a:cxn ang="0">
                <a:pos x="60" y="507"/>
              </a:cxn>
              <a:cxn ang="0">
                <a:pos x="0" y="543"/>
              </a:cxn>
              <a:cxn ang="0">
                <a:pos x="154" y="241"/>
              </a:cxn>
            </a:cxnLst>
            <a:rect l="0" t="0" r="r" b="b"/>
            <a:pathLst>
              <a:path w="368" h="543">
                <a:moveTo>
                  <a:pt x="154" y="241"/>
                </a:moveTo>
                <a:cubicBezTo>
                  <a:pt x="224" y="129"/>
                  <a:pt x="364" y="0"/>
                  <a:pt x="366" y="9"/>
                </a:cubicBezTo>
                <a:cubicBezTo>
                  <a:pt x="368" y="18"/>
                  <a:pt x="216" y="210"/>
                  <a:pt x="165" y="293"/>
                </a:cubicBezTo>
                <a:cubicBezTo>
                  <a:pt x="103" y="394"/>
                  <a:pt x="97" y="449"/>
                  <a:pt x="60" y="507"/>
                </a:cubicBezTo>
                <a:lnTo>
                  <a:pt x="0" y="543"/>
                </a:lnTo>
                <a:cubicBezTo>
                  <a:pt x="16" y="499"/>
                  <a:pt x="122" y="304"/>
                  <a:pt x="154" y="241"/>
                </a:cubicBezTo>
                <a:close/>
              </a:path>
            </a:pathLst>
          </a:custGeom>
          <a:gradFill rotWithShape="1">
            <a:gsLst>
              <a:gs pos="0">
                <a:schemeClr val="tx1">
                  <a:alpha val="70000"/>
                </a:schemeClr>
              </a:gs>
              <a:gs pos="100000">
                <a:srgbClr val="B2B2B2"/>
              </a:gs>
            </a:gsLst>
            <a:path path="rect">
              <a:fillToRect l="50000" t="50000" r="50000" b="50000"/>
            </a:path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Freeform 10"/>
          <p:cNvSpPr>
            <a:spLocks/>
          </p:cNvSpPr>
          <p:nvPr/>
        </p:nvSpPr>
        <p:spPr bwMode="gray">
          <a:xfrm flipH="1">
            <a:off x="5995988" y="3205163"/>
            <a:ext cx="530225" cy="560387"/>
          </a:xfrm>
          <a:custGeom>
            <a:avLst/>
            <a:gdLst/>
            <a:ahLst/>
            <a:cxnLst>
              <a:cxn ang="0">
                <a:pos x="154" y="241"/>
              </a:cxn>
              <a:cxn ang="0">
                <a:pos x="366" y="9"/>
              </a:cxn>
              <a:cxn ang="0">
                <a:pos x="165" y="293"/>
              </a:cxn>
              <a:cxn ang="0">
                <a:pos x="60" y="507"/>
              </a:cxn>
              <a:cxn ang="0">
                <a:pos x="0" y="543"/>
              </a:cxn>
              <a:cxn ang="0">
                <a:pos x="154" y="241"/>
              </a:cxn>
            </a:cxnLst>
            <a:rect l="0" t="0" r="r" b="b"/>
            <a:pathLst>
              <a:path w="368" h="543">
                <a:moveTo>
                  <a:pt x="154" y="241"/>
                </a:moveTo>
                <a:cubicBezTo>
                  <a:pt x="224" y="129"/>
                  <a:pt x="364" y="0"/>
                  <a:pt x="366" y="9"/>
                </a:cubicBezTo>
                <a:cubicBezTo>
                  <a:pt x="368" y="18"/>
                  <a:pt x="216" y="210"/>
                  <a:pt x="165" y="293"/>
                </a:cubicBezTo>
                <a:cubicBezTo>
                  <a:pt x="103" y="394"/>
                  <a:pt x="97" y="449"/>
                  <a:pt x="60" y="507"/>
                </a:cubicBezTo>
                <a:lnTo>
                  <a:pt x="0" y="543"/>
                </a:lnTo>
                <a:cubicBezTo>
                  <a:pt x="16" y="499"/>
                  <a:pt x="122" y="304"/>
                  <a:pt x="154" y="241"/>
                </a:cubicBez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rgbClr val="B2B2B2"/>
              </a:gs>
            </a:gsLst>
            <a:path path="rect">
              <a:fillToRect l="50000" t="50000" r="50000" b="50000"/>
            </a:path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gray">
          <a:xfrm>
            <a:off x="990600" y="4256088"/>
            <a:ext cx="1749425" cy="17335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gray">
          <a:xfrm>
            <a:off x="1065213" y="4335463"/>
            <a:ext cx="1595437" cy="1582737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2666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3" name="Picture 13" descr="circuler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1122363" y="4392613"/>
            <a:ext cx="1492250" cy="1457325"/>
          </a:xfrm>
          <a:prstGeom prst="rect">
            <a:avLst/>
          </a:prstGeom>
          <a:noFill/>
        </p:spPr>
      </p:pic>
      <p:sp>
        <p:nvSpPr>
          <p:cNvPr id="14" name="Oval 14"/>
          <p:cNvSpPr>
            <a:spLocks noChangeArrowheads="1"/>
          </p:cNvSpPr>
          <p:nvPr/>
        </p:nvSpPr>
        <p:spPr bwMode="gray">
          <a:xfrm>
            <a:off x="1122363" y="4392613"/>
            <a:ext cx="1482725" cy="1460500"/>
          </a:xfrm>
          <a:prstGeom prst="ellipse">
            <a:avLst/>
          </a:prstGeom>
          <a:gradFill rotWithShape="1">
            <a:gsLst>
              <a:gs pos="0">
                <a:srgbClr val="FFFF99">
                  <a:gamma/>
                  <a:shade val="26275"/>
                  <a:invGamma/>
                  <a:alpha val="89999"/>
                </a:srgbClr>
              </a:gs>
              <a:gs pos="50000">
                <a:srgbClr val="FFFF99">
                  <a:alpha val="45000"/>
                </a:srgbClr>
              </a:gs>
              <a:gs pos="100000">
                <a:srgbClr val="FFFF99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Freeform 15"/>
          <p:cNvSpPr>
            <a:spLocks/>
          </p:cNvSpPr>
          <p:nvPr/>
        </p:nvSpPr>
        <p:spPr bwMode="gray">
          <a:xfrm>
            <a:off x="1274763" y="4421188"/>
            <a:ext cx="1165225" cy="508000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99">
                  <a:alpha val="17999"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gray">
          <a:xfrm>
            <a:off x="6083300" y="4256088"/>
            <a:ext cx="1747838" cy="17335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gray">
          <a:xfrm>
            <a:off x="6156325" y="4335463"/>
            <a:ext cx="1597025" cy="1582737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2666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8" name="Picture 18" descr="circuler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6215063" y="4392613"/>
            <a:ext cx="1490662" cy="1457325"/>
          </a:xfrm>
          <a:prstGeom prst="rect">
            <a:avLst/>
          </a:prstGeom>
          <a:noFill/>
        </p:spPr>
      </p:pic>
      <p:sp>
        <p:nvSpPr>
          <p:cNvPr id="19" name="Oval 19"/>
          <p:cNvSpPr>
            <a:spLocks noChangeArrowheads="1"/>
          </p:cNvSpPr>
          <p:nvPr/>
        </p:nvSpPr>
        <p:spPr bwMode="gray">
          <a:xfrm>
            <a:off x="6215063" y="4392613"/>
            <a:ext cx="1481137" cy="1460500"/>
          </a:xfrm>
          <a:prstGeom prst="ellipse">
            <a:avLst/>
          </a:prstGeom>
          <a:gradFill rotWithShape="1">
            <a:gsLst>
              <a:gs pos="0">
                <a:srgbClr val="CCCCFF">
                  <a:gamma/>
                  <a:shade val="26275"/>
                  <a:invGamma/>
                  <a:alpha val="89999"/>
                </a:srgbClr>
              </a:gs>
              <a:gs pos="50000">
                <a:srgbClr val="CCCCFF">
                  <a:alpha val="45000"/>
                </a:srgbClr>
              </a:gs>
              <a:gs pos="100000">
                <a:srgbClr val="CCCCFF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Freeform 20"/>
          <p:cNvSpPr>
            <a:spLocks/>
          </p:cNvSpPr>
          <p:nvPr/>
        </p:nvSpPr>
        <p:spPr bwMode="gray">
          <a:xfrm>
            <a:off x="6367463" y="4421188"/>
            <a:ext cx="1163637" cy="508000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CCCCFF">
                  <a:alpha val="17999"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1" name="Group 21"/>
          <p:cNvGrpSpPr>
            <a:grpSpLocks/>
          </p:cNvGrpSpPr>
          <p:nvPr/>
        </p:nvGrpSpPr>
        <p:grpSpPr bwMode="auto">
          <a:xfrm rot="-1297425" flipH="1" flipV="1">
            <a:off x="6327775" y="5532438"/>
            <a:ext cx="1293813" cy="309562"/>
            <a:chOff x="2532" y="1051"/>
            <a:chExt cx="893" cy="246"/>
          </a:xfrm>
        </p:grpSpPr>
        <p:grpSp>
          <p:nvGrpSpPr>
            <p:cNvPr id="22" name="Group 22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28" name="AutoShape 23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" name="AutoShape 24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" name="AutoShape 25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" name="AutoShape 26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3" name="Group 27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24" name="AutoShape 28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" name="AutoShape 29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AutoShape 30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AutoShape 31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2" name="Oval 32"/>
          <p:cNvSpPr>
            <a:spLocks noChangeArrowheads="1"/>
          </p:cNvSpPr>
          <p:nvPr/>
        </p:nvSpPr>
        <p:spPr bwMode="gray">
          <a:xfrm>
            <a:off x="3611563" y="4256088"/>
            <a:ext cx="1747837" cy="17335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Oval 33"/>
          <p:cNvSpPr>
            <a:spLocks noChangeArrowheads="1"/>
          </p:cNvSpPr>
          <p:nvPr/>
        </p:nvSpPr>
        <p:spPr bwMode="gray">
          <a:xfrm>
            <a:off x="3684588" y="4335463"/>
            <a:ext cx="1597025" cy="1582737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2666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4" name="Picture 34" descr="circuler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3743325" y="4392613"/>
            <a:ext cx="1490663" cy="1457325"/>
          </a:xfrm>
          <a:prstGeom prst="rect">
            <a:avLst/>
          </a:prstGeom>
          <a:noFill/>
        </p:spPr>
      </p:pic>
      <p:sp>
        <p:nvSpPr>
          <p:cNvPr id="35" name="Oval 35"/>
          <p:cNvSpPr>
            <a:spLocks noChangeArrowheads="1"/>
          </p:cNvSpPr>
          <p:nvPr/>
        </p:nvSpPr>
        <p:spPr bwMode="gray">
          <a:xfrm>
            <a:off x="3743325" y="4392613"/>
            <a:ext cx="1481138" cy="1460500"/>
          </a:xfrm>
          <a:prstGeom prst="ellipse">
            <a:avLst/>
          </a:prstGeom>
          <a:gradFill rotWithShape="1">
            <a:gsLst>
              <a:gs pos="0">
                <a:srgbClr val="99FFCC">
                  <a:gamma/>
                  <a:shade val="26275"/>
                  <a:invGamma/>
                  <a:alpha val="89999"/>
                </a:srgbClr>
              </a:gs>
              <a:gs pos="50000">
                <a:srgbClr val="99FFCC">
                  <a:alpha val="45000"/>
                </a:srgbClr>
              </a:gs>
              <a:gs pos="100000">
                <a:srgbClr val="99FFCC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Freeform 36"/>
          <p:cNvSpPr>
            <a:spLocks/>
          </p:cNvSpPr>
          <p:nvPr/>
        </p:nvSpPr>
        <p:spPr bwMode="gray">
          <a:xfrm>
            <a:off x="3895725" y="4421188"/>
            <a:ext cx="1163638" cy="508000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9FFCC">
                  <a:alpha val="17999"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7" name="Group 37"/>
          <p:cNvGrpSpPr>
            <a:grpSpLocks/>
          </p:cNvGrpSpPr>
          <p:nvPr/>
        </p:nvGrpSpPr>
        <p:grpSpPr bwMode="auto">
          <a:xfrm rot="-1297425" flipH="1" flipV="1">
            <a:off x="3856038" y="5532438"/>
            <a:ext cx="1293812" cy="309562"/>
            <a:chOff x="2532" y="1051"/>
            <a:chExt cx="893" cy="246"/>
          </a:xfrm>
        </p:grpSpPr>
        <p:grpSp>
          <p:nvGrpSpPr>
            <p:cNvPr id="38" name="Group 38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44" name="AutoShape 39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" name="AutoShape 40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" name="AutoShape 41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" name="AutoShape 42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9" name="Group 43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40" name="AutoShape 44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" name="AutoShape 45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" name="AutoShape 46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" name="AutoShape 47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48" name="Picture 48" descr="light_shadow_m"/>
          <p:cNvPicPr>
            <a:picLocks noChangeAspect="1" noChangeArrowheads="1"/>
          </p:cNvPicPr>
          <p:nvPr/>
        </p:nvPicPr>
        <p:blipFill>
          <a:blip r:embed="rId2" cstate="print">
            <a:lum bright="-48000" contrast="-24000"/>
          </a:blip>
          <a:srcRect/>
          <a:stretch>
            <a:fillRect/>
          </a:stretch>
        </p:blipFill>
        <p:spPr bwMode="auto">
          <a:xfrm rot="3050435">
            <a:off x="4368007" y="3628231"/>
            <a:ext cx="3255962" cy="441325"/>
          </a:xfrm>
          <a:prstGeom prst="rect">
            <a:avLst/>
          </a:prstGeom>
          <a:noFill/>
        </p:spPr>
      </p:pic>
      <p:sp>
        <p:nvSpPr>
          <p:cNvPr id="49" name="Rectangle 49"/>
          <p:cNvSpPr>
            <a:spLocks noChangeArrowheads="1"/>
          </p:cNvSpPr>
          <p:nvPr/>
        </p:nvSpPr>
        <p:spPr bwMode="black">
          <a:xfrm>
            <a:off x="3713818" y="4377991"/>
            <a:ext cx="1544525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C1C1C"/>
                </a:solidFill>
                <a:latin typeface="Arial" charset="0"/>
              </a:rPr>
              <a:t>ОП </a:t>
            </a:r>
          </a:p>
          <a:p>
            <a:pPr algn="ctr"/>
            <a:r>
              <a:rPr lang="ru-RU" sz="1600" b="1" dirty="0" smtClean="0">
                <a:solidFill>
                  <a:srgbClr val="1C1C1C"/>
                </a:solidFill>
                <a:latin typeface="Arial" charset="0"/>
              </a:rPr>
              <a:t>«Юный </a:t>
            </a:r>
          </a:p>
          <a:p>
            <a:pPr algn="ctr"/>
            <a:r>
              <a:rPr lang="ru-RU" sz="1600" b="1" dirty="0" smtClean="0">
                <a:solidFill>
                  <a:srgbClr val="1C1C1C"/>
                </a:solidFill>
                <a:latin typeface="Arial" charset="0"/>
              </a:rPr>
              <a:t>Пред-</a:t>
            </a:r>
          </a:p>
          <a:p>
            <a:pPr algn="ctr"/>
            <a:r>
              <a:rPr lang="ru-RU" sz="1600" b="1" dirty="0" err="1" smtClean="0">
                <a:solidFill>
                  <a:srgbClr val="1C1C1C"/>
                </a:solidFill>
                <a:latin typeface="Arial" charset="0"/>
              </a:rPr>
              <a:t>приниматель</a:t>
            </a:r>
            <a:endParaRPr lang="en-US" sz="1600" b="1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50" name="Rectangle 50"/>
          <p:cNvSpPr>
            <a:spLocks noChangeArrowheads="1"/>
          </p:cNvSpPr>
          <p:nvPr/>
        </p:nvSpPr>
        <p:spPr bwMode="black">
          <a:xfrm>
            <a:off x="1102545" y="4634409"/>
            <a:ext cx="144231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C1C1C"/>
                </a:solidFill>
                <a:latin typeface="Arial" charset="0"/>
              </a:rPr>
              <a:t>ОП </a:t>
            </a:r>
          </a:p>
          <a:p>
            <a:pPr algn="ctr"/>
            <a:r>
              <a:rPr lang="ru-RU" sz="1600" b="1" dirty="0" smtClean="0">
                <a:solidFill>
                  <a:srgbClr val="1C1C1C"/>
                </a:solidFill>
                <a:latin typeface="Arial" charset="0"/>
              </a:rPr>
              <a:t>«Спасатель </a:t>
            </a:r>
          </a:p>
          <a:p>
            <a:pPr algn="ctr"/>
            <a:r>
              <a:rPr lang="ru-RU" sz="1600" b="1" dirty="0" smtClean="0">
                <a:solidFill>
                  <a:srgbClr val="1C1C1C"/>
                </a:solidFill>
                <a:latin typeface="Arial" charset="0"/>
              </a:rPr>
              <a:t>МЧС</a:t>
            </a:r>
            <a:endParaRPr lang="en-US" sz="1600" b="1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51" name="Rectangle 51"/>
          <p:cNvSpPr>
            <a:spLocks noChangeArrowheads="1"/>
          </p:cNvSpPr>
          <p:nvPr/>
        </p:nvSpPr>
        <p:spPr bwMode="black">
          <a:xfrm>
            <a:off x="6357938" y="4527199"/>
            <a:ext cx="1124539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C1C1C"/>
                </a:solidFill>
                <a:latin typeface="Arial" charset="0"/>
              </a:rPr>
              <a:t>ОП </a:t>
            </a:r>
          </a:p>
          <a:p>
            <a:pPr algn="ctr"/>
            <a:r>
              <a:rPr lang="ru-RU" sz="1600" b="1" dirty="0" smtClean="0">
                <a:solidFill>
                  <a:srgbClr val="1C1C1C"/>
                </a:solidFill>
                <a:latin typeface="Arial" charset="0"/>
              </a:rPr>
              <a:t>«Юный </a:t>
            </a:r>
          </a:p>
          <a:p>
            <a:pPr algn="ctr"/>
            <a:r>
              <a:rPr lang="ru-RU" sz="1600" b="1" dirty="0" err="1" smtClean="0">
                <a:solidFill>
                  <a:srgbClr val="1C1C1C"/>
                </a:solidFill>
                <a:latin typeface="Arial" charset="0"/>
              </a:rPr>
              <a:t>Исследо</a:t>
            </a:r>
            <a:r>
              <a:rPr lang="ru-RU" sz="1600" b="1" dirty="0" smtClean="0">
                <a:solidFill>
                  <a:srgbClr val="1C1C1C"/>
                </a:solidFill>
                <a:latin typeface="Arial" charset="0"/>
              </a:rPr>
              <a:t>-</a:t>
            </a:r>
          </a:p>
          <a:p>
            <a:pPr algn="ctr"/>
            <a:r>
              <a:rPr lang="ru-RU" sz="1600" b="1" dirty="0" err="1" smtClean="0">
                <a:solidFill>
                  <a:srgbClr val="1C1C1C"/>
                </a:solidFill>
                <a:latin typeface="Arial" charset="0"/>
              </a:rPr>
              <a:t>ватель</a:t>
            </a:r>
            <a:endParaRPr lang="en-US" sz="1600" b="1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52" name="Rectangle 52"/>
          <p:cNvSpPr>
            <a:spLocks noChangeArrowheads="1"/>
          </p:cNvSpPr>
          <p:nvPr/>
        </p:nvSpPr>
        <p:spPr bwMode="auto">
          <a:xfrm>
            <a:off x="1485196" y="2082678"/>
            <a:ext cx="5997281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latin typeface="Arial" charset="0"/>
              </a:rPr>
              <a:t>Вариативная часть </a:t>
            </a:r>
          </a:p>
          <a:p>
            <a:pPr algn="ctr" eaLnBrk="0" hangingPunct="0"/>
            <a:r>
              <a:rPr lang="ru-RU" b="1" dirty="0" smtClean="0">
                <a:latin typeface="Arial" charset="0"/>
              </a:rPr>
              <a:t>(программы внеурочных занятий, </a:t>
            </a:r>
          </a:p>
          <a:p>
            <a:pPr algn="ctr" eaLnBrk="0" hangingPunct="0"/>
            <a:r>
              <a:rPr lang="ru-RU" b="1" dirty="0" smtClean="0">
                <a:latin typeface="Arial" charset="0"/>
              </a:rPr>
              <a:t>дополнительного образования)</a:t>
            </a:r>
            <a:endParaRPr lang="en-US" b="1" dirty="0">
              <a:latin typeface="Arial" charset="0"/>
            </a:endParaRPr>
          </a:p>
        </p:txBody>
      </p:sp>
      <p:grpSp>
        <p:nvGrpSpPr>
          <p:cNvPr id="53" name="Group 53"/>
          <p:cNvGrpSpPr>
            <a:grpSpLocks/>
          </p:cNvGrpSpPr>
          <p:nvPr/>
        </p:nvGrpSpPr>
        <p:grpSpPr bwMode="auto">
          <a:xfrm rot="-1297425" flipH="1" flipV="1">
            <a:off x="1223963" y="5532438"/>
            <a:ext cx="1293812" cy="309562"/>
            <a:chOff x="2532" y="1051"/>
            <a:chExt cx="893" cy="246"/>
          </a:xfrm>
        </p:grpSpPr>
        <p:grpSp>
          <p:nvGrpSpPr>
            <p:cNvPr id="54" name="Group 54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60" name="AutoShape 55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" name="AutoShape 56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" name="AutoShape 57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" name="AutoShape 58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5" name="Group 59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56" name="AutoShape 60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7" name="AutoShape 61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8" name="AutoShape 62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9" name="AutoShape 63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64" name="Group 64"/>
          <p:cNvGrpSpPr>
            <a:grpSpLocks/>
          </p:cNvGrpSpPr>
          <p:nvPr/>
        </p:nvGrpSpPr>
        <p:grpSpPr bwMode="auto">
          <a:xfrm>
            <a:off x="2195646" y="1067840"/>
            <a:ext cx="4267200" cy="1001252"/>
            <a:chOff x="1440" y="924"/>
            <a:chExt cx="2688" cy="397"/>
          </a:xfrm>
        </p:grpSpPr>
        <p:grpSp>
          <p:nvGrpSpPr>
            <p:cNvPr id="65" name="Group 65"/>
            <p:cNvGrpSpPr>
              <a:grpSpLocks/>
            </p:cNvGrpSpPr>
            <p:nvPr/>
          </p:nvGrpSpPr>
          <p:grpSpPr bwMode="auto">
            <a:xfrm>
              <a:off x="1440" y="924"/>
              <a:ext cx="2688" cy="389"/>
              <a:chOff x="1596" y="1167"/>
              <a:chExt cx="2448" cy="389"/>
            </a:xfrm>
          </p:grpSpPr>
          <p:sp>
            <p:nvSpPr>
              <p:cNvPr id="67" name="AutoShape 66"/>
              <p:cNvSpPr>
                <a:spLocks noChangeArrowheads="1"/>
              </p:cNvSpPr>
              <p:nvPr/>
            </p:nvSpPr>
            <p:spPr bwMode="gray">
              <a:xfrm>
                <a:off x="1596" y="1167"/>
                <a:ext cx="2448" cy="38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>
                      <a:gamma/>
                      <a:tint val="33725"/>
                      <a:invGamma/>
                    </a:schemeClr>
                  </a:gs>
                  <a:gs pos="50000">
                    <a:schemeClr val="tx2">
                      <a:alpha val="89999"/>
                    </a:schemeClr>
                  </a:gs>
                  <a:gs pos="100000">
                    <a:schemeClr val="tx2">
                      <a:gamma/>
                      <a:tint val="33725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" name="AutoShape 67"/>
              <p:cNvSpPr>
                <a:spLocks noChangeArrowheads="1"/>
              </p:cNvSpPr>
              <p:nvPr/>
            </p:nvSpPr>
            <p:spPr bwMode="gray">
              <a:xfrm>
                <a:off x="1632" y="1200"/>
                <a:ext cx="2371" cy="32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89999"/>
                    </a:schemeClr>
                  </a:gs>
                  <a:gs pos="50000">
                    <a:schemeClr val="folHlink">
                      <a:gamma/>
                      <a:tint val="48627"/>
                      <a:invGamma/>
                    </a:schemeClr>
                  </a:gs>
                  <a:gs pos="100000">
                    <a:schemeClr val="folHlink">
                      <a:alpha val="89999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6" name="Rectangle 68"/>
            <p:cNvSpPr>
              <a:spLocks noChangeArrowheads="1"/>
            </p:cNvSpPr>
            <p:nvPr/>
          </p:nvSpPr>
          <p:spPr bwMode="auto">
            <a:xfrm>
              <a:off x="1662" y="1047"/>
              <a:ext cx="2241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ru-RU" b="1" dirty="0" smtClean="0">
                  <a:latin typeface="Arial" charset="0"/>
                </a:rPr>
                <a:t>УЧЕБНЫЙ ПЛАН (инвариантное содержание)</a:t>
              </a:r>
              <a:endParaRPr lang="en-US" b="1" dirty="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370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58267E"/>
                </a:solidFill>
              </a:rPr>
              <a:t>Этапы выбора и смены образовательного маршрута</a:t>
            </a:r>
            <a:endParaRPr lang="ru-RU" dirty="0">
              <a:solidFill>
                <a:srgbClr val="58267E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gray">
          <a:xfrm>
            <a:off x="565150" y="2654300"/>
            <a:ext cx="7740650" cy="619125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554038" y="2654300"/>
            <a:ext cx="2054225" cy="619125"/>
            <a:chOff x="404" y="1980"/>
            <a:chExt cx="1294" cy="298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solidFill>
              <a:schemeClr val="hlink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black">
          <a:xfrm>
            <a:off x="2421166" y="2645871"/>
            <a:ext cx="167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chemeClr val="bg1"/>
                </a:solidFill>
              </a:rPr>
              <a:t>Окончание 4 класса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gray">
          <a:xfrm>
            <a:off x="568723" y="2621963"/>
            <a:ext cx="1836737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FFFFFF"/>
                </a:solidFill>
              </a:rPr>
              <a:t>Поступление в 1-ый класс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gray">
          <a:xfrm>
            <a:off x="4040188" y="2820988"/>
            <a:ext cx="368300" cy="273050"/>
          </a:xfrm>
          <a:prstGeom prst="rightArrow">
            <a:avLst>
              <a:gd name="adj1" fmla="val 50000"/>
              <a:gd name="adj2" fmla="val 60467"/>
            </a:avLst>
          </a:prstGeom>
          <a:solidFill>
            <a:srgbClr val="FEFFFF"/>
          </a:solidFill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black">
          <a:xfrm>
            <a:off x="4400551" y="2688650"/>
            <a:ext cx="167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chemeClr val="bg1"/>
                </a:solidFill>
              </a:rPr>
              <a:t>«Юрьевы дни» 5-8 класс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gray">
          <a:xfrm>
            <a:off x="6069013" y="2820988"/>
            <a:ext cx="368300" cy="273050"/>
          </a:xfrm>
          <a:prstGeom prst="rightArrow">
            <a:avLst>
              <a:gd name="adj1" fmla="val 50000"/>
              <a:gd name="adj2" fmla="val 60467"/>
            </a:avLst>
          </a:prstGeom>
          <a:solidFill>
            <a:srgbClr val="FEFFFF"/>
          </a:solidFill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black">
          <a:xfrm>
            <a:off x="6363097" y="2688614"/>
            <a:ext cx="20169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chemeClr val="bg1"/>
                </a:solidFill>
              </a:rPr>
              <a:t>Поступление в 10-й профильный класс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gray">
          <a:xfrm>
            <a:off x="850900" y="3403600"/>
            <a:ext cx="1114425" cy="1114425"/>
          </a:xfrm>
          <a:prstGeom prst="diamond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gray">
          <a:xfrm>
            <a:off x="2832100" y="3403600"/>
            <a:ext cx="1114425" cy="1114425"/>
          </a:xfrm>
          <a:prstGeom prst="diamond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gray">
          <a:xfrm>
            <a:off x="4822825" y="3403600"/>
            <a:ext cx="1114425" cy="1114425"/>
          </a:xfrm>
          <a:prstGeom prst="diamond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gray">
          <a:xfrm>
            <a:off x="6765925" y="3403600"/>
            <a:ext cx="1114425" cy="1114425"/>
          </a:xfrm>
          <a:prstGeom prst="diamond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cxnSp>
        <p:nvCxnSpPr>
          <p:cNvPr id="17" name="AutoShape 17"/>
          <p:cNvCxnSpPr>
            <a:cxnSpLocks noChangeShapeType="1"/>
            <a:stCxn id="13" idx="3"/>
            <a:endCxn id="14" idx="1"/>
          </p:cNvCxnSpPr>
          <p:nvPr/>
        </p:nvCxnSpPr>
        <p:spPr bwMode="gray">
          <a:xfrm>
            <a:off x="1965325" y="3960813"/>
            <a:ext cx="866775" cy="0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  <a:effectLst/>
        </p:spPr>
      </p:cxnSp>
      <p:cxnSp>
        <p:nvCxnSpPr>
          <p:cNvPr id="18" name="AutoShape 18"/>
          <p:cNvCxnSpPr>
            <a:cxnSpLocks noChangeShapeType="1"/>
            <a:stCxn id="14" idx="3"/>
            <a:endCxn id="15" idx="1"/>
          </p:cNvCxnSpPr>
          <p:nvPr/>
        </p:nvCxnSpPr>
        <p:spPr bwMode="gray">
          <a:xfrm>
            <a:off x="3946525" y="3960813"/>
            <a:ext cx="876300" cy="0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  <a:effectLst/>
        </p:spPr>
      </p:cxnSp>
      <p:cxnSp>
        <p:nvCxnSpPr>
          <p:cNvPr id="19" name="AutoShape 19"/>
          <p:cNvCxnSpPr>
            <a:cxnSpLocks noChangeShapeType="1"/>
            <a:stCxn id="15" idx="3"/>
            <a:endCxn id="16" idx="1"/>
          </p:cNvCxnSpPr>
          <p:nvPr/>
        </p:nvCxnSpPr>
        <p:spPr bwMode="gray">
          <a:xfrm>
            <a:off x="5937250" y="3960813"/>
            <a:ext cx="828675" cy="0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  <a:effectLst/>
        </p:spPr>
      </p:cxnSp>
      <p:sp>
        <p:nvSpPr>
          <p:cNvPr id="20" name="Text Box 20"/>
          <p:cNvSpPr txBox="1">
            <a:spLocks noChangeArrowheads="1"/>
          </p:cNvSpPr>
          <p:nvPr/>
        </p:nvSpPr>
        <p:spPr bwMode="gray">
          <a:xfrm>
            <a:off x="954088" y="3729038"/>
            <a:ext cx="86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FFFF"/>
                </a:solidFill>
              </a:rPr>
              <a:t>20</a:t>
            </a:r>
            <a:r>
              <a:rPr lang="ru-RU" sz="2400" b="1" dirty="0" smtClean="0">
                <a:solidFill>
                  <a:srgbClr val="FFFFFF"/>
                </a:solidFill>
              </a:rPr>
              <a:t>19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gray">
          <a:xfrm>
            <a:off x="2943225" y="3729038"/>
            <a:ext cx="86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FFFF"/>
                </a:solidFill>
              </a:rPr>
              <a:t>20</a:t>
            </a:r>
            <a:r>
              <a:rPr lang="ru-RU" sz="2400" b="1" dirty="0" smtClean="0">
                <a:solidFill>
                  <a:srgbClr val="FFFFFF"/>
                </a:solidFill>
              </a:rPr>
              <a:t>23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gray">
          <a:xfrm>
            <a:off x="4953000" y="3729038"/>
            <a:ext cx="86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FFFF"/>
                </a:solidFill>
              </a:rPr>
              <a:t>20</a:t>
            </a:r>
            <a:r>
              <a:rPr lang="ru-RU" sz="2400" b="1" dirty="0" smtClean="0">
                <a:solidFill>
                  <a:srgbClr val="FFFFFF"/>
                </a:solidFill>
              </a:rPr>
              <a:t>28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gray">
          <a:xfrm>
            <a:off x="6905625" y="3729038"/>
            <a:ext cx="86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FFFF"/>
                </a:solidFill>
              </a:rPr>
              <a:t>20</a:t>
            </a:r>
            <a:r>
              <a:rPr lang="ru-RU" sz="2400" b="1" dirty="0" smtClean="0">
                <a:solidFill>
                  <a:srgbClr val="FFFFFF"/>
                </a:solidFill>
              </a:rPr>
              <a:t>29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gray">
          <a:xfrm>
            <a:off x="596900" y="4608513"/>
            <a:ext cx="161448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ru-RU" sz="1400" dirty="0" smtClean="0">
                <a:solidFill>
                  <a:srgbClr val="000000"/>
                </a:solidFill>
              </a:rPr>
              <a:t>Поступающие в этом учебном году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gray">
          <a:xfrm>
            <a:off x="2540000" y="4608513"/>
            <a:ext cx="161448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ru-RU" sz="1400" dirty="0" smtClean="0">
                <a:solidFill>
                  <a:srgbClr val="000000"/>
                </a:solidFill>
              </a:rPr>
              <a:t>НОВЫЕ СТАНДАРТЫ????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gray">
          <a:xfrm>
            <a:off x="504825" y="1676400"/>
            <a:ext cx="7875191" cy="6340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rgbClr val="D7181F"/>
              </a:buClr>
              <a:buFont typeface="Wingdings" pitchFamily="2" charset="2"/>
              <a:buChar char="v"/>
            </a:pPr>
            <a:r>
              <a:rPr lang="en-US" sz="1600" b="1" dirty="0"/>
              <a:t>  </a:t>
            </a:r>
            <a:r>
              <a:rPr lang="ru-RU" sz="1600" b="1" dirty="0" smtClean="0"/>
              <a:t>Решение принимается комиссией в составе: классный руководитель (нынешний и будущий), куратор направления, психолог, заместитель по ВР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6012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black">
          <a:xfrm>
            <a:off x="2421166" y="2645871"/>
            <a:ext cx="167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chemeClr val="bg1"/>
                </a:solidFill>
              </a:rPr>
              <a:t>Окончание 4 класса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black">
          <a:xfrm>
            <a:off x="4400551" y="2688650"/>
            <a:ext cx="167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chemeClr val="bg1"/>
                </a:solidFill>
              </a:rPr>
              <a:t>«Юрьевы дни» 5-8 класс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gray">
          <a:xfrm>
            <a:off x="954088" y="3729038"/>
            <a:ext cx="86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FFFF"/>
                </a:solidFill>
              </a:rPr>
              <a:t>20</a:t>
            </a:r>
            <a:r>
              <a:rPr lang="ru-RU" sz="2400" b="1" dirty="0" smtClean="0">
                <a:solidFill>
                  <a:srgbClr val="FFFFFF"/>
                </a:solidFill>
              </a:rPr>
              <a:t>19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gray">
          <a:xfrm>
            <a:off x="2943225" y="3729038"/>
            <a:ext cx="86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FFFF"/>
                </a:solidFill>
              </a:rPr>
              <a:t>0</a:t>
            </a:r>
            <a:r>
              <a:rPr lang="ru-RU" sz="2400" b="1" dirty="0" smtClean="0">
                <a:solidFill>
                  <a:srgbClr val="FFFFFF"/>
                </a:solidFill>
              </a:rPr>
              <a:t>23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gray">
          <a:xfrm>
            <a:off x="4953000" y="3729038"/>
            <a:ext cx="86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FFFF"/>
                </a:solidFill>
              </a:rPr>
              <a:t>20</a:t>
            </a:r>
            <a:r>
              <a:rPr lang="ru-RU" sz="2400" b="1" dirty="0" smtClean="0">
                <a:solidFill>
                  <a:srgbClr val="FFFFFF"/>
                </a:solidFill>
              </a:rPr>
              <a:t>28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gray">
          <a:xfrm>
            <a:off x="6905625" y="3729038"/>
            <a:ext cx="86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FFFF"/>
                </a:solidFill>
              </a:rPr>
              <a:t>20</a:t>
            </a:r>
            <a:r>
              <a:rPr lang="ru-RU" sz="2400" b="1" dirty="0" smtClean="0">
                <a:solidFill>
                  <a:srgbClr val="FFFFFF"/>
                </a:solidFill>
              </a:rPr>
              <a:t>29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1045104" y="186557"/>
            <a:ext cx="8300331" cy="35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15" y="200071"/>
            <a:ext cx="9177915" cy="622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1045104" y="6381328"/>
            <a:ext cx="83003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50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Группа 78"/>
          <p:cNvGrpSpPr>
            <a:grpSpLocks/>
          </p:cNvGrpSpPr>
          <p:nvPr/>
        </p:nvGrpSpPr>
        <p:grpSpPr bwMode="auto">
          <a:xfrm>
            <a:off x="559525" y="2942393"/>
            <a:ext cx="3363188" cy="2033223"/>
            <a:chOff x="971600" y="908720"/>
            <a:chExt cx="2988332" cy="1944216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971600" y="908720"/>
              <a:ext cx="2988332" cy="1944216"/>
            </a:xfrm>
            <a:prstGeom prst="rect">
              <a:avLst/>
            </a:prstGeom>
            <a:solidFill>
              <a:srgbClr val="FEEFC6"/>
            </a:solidFill>
            <a:ln>
              <a:solidFill>
                <a:srgbClr val="F5911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24" name="Заголовок 1"/>
            <p:cNvSpPr txBox="1">
              <a:spLocks/>
            </p:cNvSpPr>
            <p:nvPr/>
          </p:nvSpPr>
          <p:spPr bwMode="auto">
            <a:xfrm>
              <a:off x="971600" y="908720"/>
              <a:ext cx="2988332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14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600" b="1">
                  <a:cs typeface="Times New Roman" panose="02020603050405020304" pitchFamily="18" charset="0"/>
                </a:rPr>
                <a:t>Профориентация</a:t>
              </a:r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1114506" y="1340415"/>
              <a:ext cx="1351259" cy="642782"/>
            </a:xfrm>
            <a:prstGeom prst="roundRect">
              <a:avLst>
                <a:gd name="adj" fmla="val 9612"/>
              </a:avLst>
            </a:prstGeom>
            <a:solidFill>
              <a:srgbClr val="E5F3F3"/>
            </a:solidFill>
            <a:ln>
              <a:solidFill>
                <a:srgbClr val="44AA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126" name="Прямоугольник 4"/>
            <p:cNvSpPr>
              <a:spLocks noChangeArrowheads="1"/>
            </p:cNvSpPr>
            <p:nvPr/>
          </p:nvSpPr>
          <p:spPr bwMode="auto">
            <a:xfrm>
              <a:off x="1114055" y="1429976"/>
              <a:ext cx="13337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/>
                <a:t>Сайт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/>
                <a:t>Атлас профессий</a:t>
              </a:r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2556273" y="1340415"/>
              <a:ext cx="1275042" cy="642782"/>
            </a:xfrm>
            <a:prstGeom prst="roundRect">
              <a:avLst>
                <a:gd name="adj" fmla="val 9612"/>
              </a:avLst>
            </a:prstGeom>
            <a:solidFill>
              <a:srgbClr val="E5F3F3"/>
            </a:solidFill>
            <a:ln>
              <a:solidFill>
                <a:srgbClr val="44AA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1114506" y="2094295"/>
              <a:ext cx="1351259" cy="641194"/>
            </a:xfrm>
            <a:prstGeom prst="roundRect">
              <a:avLst>
                <a:gd name="adj" fmla="val 9612"/>
              </a:avLst>
            </a:prstGeom>
            <a:solidFill>
              <a:srgbClr val="E5F3F3"/>
            </a:solidFill>
            <a:ln>
              <a:solidFill>
                <a:srgbClr val="44AA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2483232" y="2094295"/>
              <a:ext cx="1440179" cy="641194"/>
            </a:xfrm>
            <a:prstGeom prst="roundRect">
              <a:avLst>
                <a:gd name="adj" fmla="val 9612"/>
              </a:avLst>
            </a:prstGeom>
            <a:solidFill>
              <a:srgbClr val="E5F3F3"/>
            </a:solidFill>
            <a:ln>
              <a:solidFill>
                <a:srgbClr val="44AA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chemeClr val="tx1"/>
                  </a:solidFill>
                </a:rPr>
                <a:t>Каталог программ </a:t>
              </a:r>
              <a:r>
                <a:rPr lang="ru-RU" sz="1200" dirty="0" err="1">
                  <a:solidFill>
                    <a:schemeClr val="tx1"/>
                  </a:solidFill>
                </a:rPr>
                <a:t>предпрофильной</a:t>
              </a:r>
              <a:r>
                <a:rPr lang="ru-RU" sz="1200" dirty="0">
                  <a:solidFill>
                    <a:schemeClr val="tx1"/>
                  </a:solidFill>
                </a:rPr>
                <a:t> подготовки</a:t>
              </a:r>
            </a:p>
          </p:txBody>
        </p:sp>
        <p:sp>
          <p:nvSpPr>
            <p:cNvPr id="3130" name="Прямоугольник 42"/>
            <p:cNvSpPr>
              <a:spLocks noChangeArrowheads="1"/>
            </p:cNvSpPr>
            <p:nvPr/>
          </p:nvSpPr>
          <p:spPr bwMode="auto">
            <a:xfrm>
              <a:off x="2526731" y="1268761"/>
              <a:ext cx="1333709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100"/>
                <a:t>Электронный справочник по вузам и колледжам</a:t>
              </a:r>
            </a:p>
          </p:txBody>
        </p:sp>
        <p:sp>
          <p:nvSpPr>
            <p:cNvPr id="3131" name="Прямоугольник 44"/>
            <p:cNvSpPr>
              <a:spLocks noChangeArrowheads="1"/>
            </p:cNvSpPr>
            <p:nvPr/>
          </p:nvSpPr>
          <p:spPr bwMode="auto">
            <a:xfrm>
              <a:off x="1115616" y="2084944"/>
              <a:ext cx="1333709" cy="646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/>
                <a:t>«Якорные»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/>
                <a:t>организации партнеров</a:t>
              </a:r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5867400" y="765175"/>
            <a:ext cx="2989263" cy="2016125"/>
          </a:xfrm>
          <a:prstGeom prst="rect">
            <a:avLst/>
          </a:prstGeom>
          <a:solidFill>
            <a:srgbClr val="FEEFC6"/>
          </a:solidFill>
          <a:ln>
            <a:solidFill>
              <a:srgbClr val="F5911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6" name="Заголовок 1"/>
          <p:cNvSpPr txBox="1">
            <a:spLocks/>
          </p:cNvSpPr>
          <p:nvPr/>
        </p:nvSpPr>
        <p:spPr bwMode="auto">
          <a:xfrm>
            <a:off x="5903913" y="871538"/>
            <a:ext cx="29892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cs typeface="Times New Roman" panose="02020603050405020304" pitchFamily="18" charset="0"/>
              </a:rPr>
              <a:t>Дискуссионная площадка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046788" y="1341438"/>
            <a:ext cx="1350962" cy="641350"/>
          </a:xfrm>
          <a:prstGeom prst="roundRect">
            <a:avLst>
              <a:gd name="adj" fmla="val 9612"/>
            </a:avLst>
          </a:prstGeom>
          <a:solidFill>
            <a:srgbClr val="E5F3F3"/>
          </a:solidFill>
          <a:ln>
            <a:solidFill>
              <a:srgbClr val="44A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78" name="Прямоугольник 49"/>
          <p:cNvSpPr>
            <a:spLocks noChangeArrowheads="1"/>
          </p:cNvSpPr>
          <p:nvPr/>
        </p:nvSpPr>
        <p:spPr bwMode="auto">
          <a:xfrm>
            <a:off x="6046788" y="1343025"/>
            <a:ext cx="1333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Обмен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полезной информацией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7488238" y="1341438"/>
            <a:ext cx="1276350" cy="641350"/>
          </a:xfrm>
          <a:prstGeom prst="roundRect">
            <a:avLst>
              <a:gd name="adj" fmla="val 9612"/>
            </a:avLst>
          </a:prstGeom>
          <a:solidFill>
            <a:srgbClr val="E5F3F3"/>
          </a:solidFill>
          <a:ln>
            <a:solidFill>
              <a:srgbClr val="44A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046788" y="2093913"/>
            <a:ext cx="1350962" cy="641350"/>
          </a:xfrm>
          <a:prstGeom prst="roundRect">
            <a:avLst>
              <a:gd name="adj" fmla="val 9612"/>
            </a:avLst>
          </a:prstGeom>
          <a:solidFill>
            <a:srgbClr val="E5F3F3"/>
          </a:solidFill>
          <a:ln>
            <a:solidFill>
              <a:srgbClr val="44A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7488238" y="2093913"/>
            <a:ext cx="1276350" cy="641350"/>
          </a:xfrm>
          <a:prstGeom prst="roundRect">
            <a:avLst>
              <a:gd name="adj" fmla="val 9612"/>
            </a:avLst>
          </a:prstGeom>
          <a:solidFill>
            <a:srgbClr val="E5F3F3"/>
          </a:solidFill>
          <a:ln>
            <a:solidFill>
              <a:srgbClr val="44A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82" name="Прямоугольник 53"/>
          <p:cNvSpPr>
            <a:spLocks noChangeArrowheads="1"/>
          </p:cNvSpPr>
          <p:nvPr/>
        </p:nvSpPr>
        <p:spPr bwMode="auto">
          <a:xfrm>
            <a:off x="7459663" y="1344613"/>
            <a:ext cx="1333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Обсуждение совместных проектов</a:t>
            </a:r>
          </a:p>
        </p:txBody>
      </p:sp>
      <p:sp>
        <p:nvSpPr>
          <p:cNvPr id="3083" name="Прямоугольник 54"/>
          <p:cNvSpPr>
            <a:spLocks noChangeArrowheads="1"/>
          </p:cNvSpPr>
          <p:nvPr/>
        </p:nvSpPr>
        <p:spPr bwMode="auto">
          <a:xfrm>
            <a:off x="6048375" y="2084388"/>
            <a:ext cx="1333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Группы и сообщества по интересам</a:t>
            </a:r>
          </a:p>
        </p:txBody>
      </p:sp>
      <p:sp>
        <p:nvSpPr>
          <p:cNvPr id="3084" name="Прямоугольник 55"/>
          <p:cNvSpPr>
            <a:spLocks noChangeArrowheads="1"/>
          </p:cNvSpPr>
          <p:nvPr/>
        </p:nvSpPr>
        <p:spPr bwMode="auto">
          <a:xfrm>
            <a:off x="7461250" y="2171700"/>
            <a:ext cx="1333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Обсуждение мнений и идей</a:t>
            </a:r>
          </a:p>
        </p:txBody>
      </p:sp>
      <p:grpSp>
        <p:nvGrpSpPr>
          <p:cNvPr id="3085" name="Группа 77"/>
          <p:cNvGrpSpPr>
            <a:grpSpLocks/>
          </p:cNvGrpSpPr>
          <p:nvPr/>
        </p:nvGrpSpPr>
        <p:grpSpPr bwMode="auto">
          <a:xfrm>
            <a:off x="539552" y="699679"/>
            <a:ext cx="3438723" cy="2080034"/>
            <a:chOff x="953598" y="3177605"/>
            <a:chExt cx="3006872" cy="1864277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971062" y="3177605"/>
              <a:ext cx="2989408" cy="1864277"/>
            </a:xfrm>
            <a:prstGeom prst="rect">
              <a:avLst/>
            </a:prstGeom>
            <a:solidFill>
              <a:srgbClr val="E5F3F3"/>
            </a:solidFill>
            <a:ln>
              <a:solidFill>
                <a:srgbClr val="44AAA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16" name="Заголовок 1"/>
            <p:cNvSpPr txBox="1">
              <a:spLocks/>
            </p:cNvSpPr>
            <p:nvPr/>
          </p:nvSpPr>
          <p:spPr bwMode="auto">
            <a:xfrm>
              <a:off x="953598" y="3177605"/>
              <a:ext cx="2988332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14000"/>
                </a:lnSpc>
                <a:spcBef>
                  <a:spcPct val="0"/>
                </a:spcBef>
                <a:buFontTx/>
                <a:buNone/>
              </a:pPr>
              <a:endParaRPr lang="ru-RU" altLang="ru-RU" sz="1600" b="1">
                <a:cs typeface="Times New Roman" panose="02020603050405020304" pitchFamily="18" charset="0"/>
              </a:endParaRPr>
            </a:p>
            <a:p>
              <a:pPr algn="ctr" eaLnBrk="1" hangingPunct="1">
                <a:lnSpc>
                  <a:spcPct val="114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600" b="1">
                  <a:cs typeface="Times New Roman" panose="02020603050405020304" pitchFamily="18" charset="0"/>
                </a:rPr>
                <a:t>Образование</a:t>
              </a:r>
            </a:p>
            <a:p>
              <a:pPr algn="ctr" eaLnBrk="1" hangingPunct="1">
                <a:lnSpc>
                  <a:spcPct val="114000"/>
                </a:lnSpc>
                <a:spcBef>
                  <a:spcPct val="0"/>
                </a:spcBef>
                <a:buFontTx/>
                <a:buNone/>
              </a:pPr>
              <a:endParaRPr lang="ru-RU" altLang="ru-RU" sz="1600" b="1">
                <a:cs typeface="Times New Roman" panose="02020603050405020304" pitchFamily="18" charset="0"/>
              </a:endParaRPr>
            </a:p>
          </p:txBody>
        </p:sp>
        <p:sp>
          <p:nvSpPr>
            <p:cNvPr id="59" name="Скругленный прямоугольник 58"/>
            <p:cNvSpPr/>
            <p:nvPr/>
          </p:nvSpPr>
          <p:spPr>
            <a:xfrm>
              <a:off x="1098068" y="3537533"/>
              <a:ext cx="1351028" cy="641992"/>
            </a:xfrm>
            <a:prstGeom prst="roundRect">
              <a:avLst>
                <a:gd name="adj" fmla="val 9612"/>
              </a:avLst>
            </a:prstGeom>
            <a:solidFill>
              <a:srgbClr val="FEEFC6"/>
            </a:solidFill>
            <a:ln>
              <a:solidFill>
                <a:srgbClr val="F591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118" name="Прямоугольник 59"/>
            <p:cNvSpPr>
              <a:spLocks noChangeArrowheads="1"/>
            </p:cNvSpPr>
            <p:nvPr/>
          </p:nvSpPr>
          <p:spPr bwMode="auto">
            <a:xfrm>
              <a:off x="1025660" y="3537280"/>
              <a:ext cx="140571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dirty="0"/>
                <a:t> Каталог программ основного образования</a:t>
              </a:r>
            </a:p>
          </p:txBody>
        </p:sp>
        <p:sp>
          <p:nvSpPr>
            <p:cNvPr id="61" name="Скругленный прямоугольник 60"/>
            <p:cNvSpPr/>
            <p:nvPr/>
          </p:nvSpPr>
          <p:spPr>
            <a:xfrm>
              <a:off x="2538000" y="3537533"/>
              <a:ext cx="1274825" cy="641992"/>
            </a:xfrm>
            <a:prstGeom prst="roundRect">
              <a:avLst>
                <a:gd name="adj" fmla="val 9612"/>
              </a:avLst>
            </a:prstGeom>
            <a:solidFill>
              <a:srgbClr val="FEEFC6"/>
            </a:solidFill>
            <a:ln>
              <a:solidFill>
                <a:srgbClr val="F591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2" name="Скругленный прямоугольник 61"/>
            <p:cNvSpPr/>
            <p:nvPr/>
          </p:nvSpPr>
          <p:spPr>
            <a:xfrm>
              <a:off x="1115531" y="4257387"/>
              <a:ext cx="1351029" cy="630240"/>
            </a:xfrm>
            <a:prstGeom prst="roundRect">
              <a:avLst>
                <a:gd name="adj" fmla="val 9612"/>
              </a:avLst>
            </a:prstGeom>
            <a:solidFill>
              <a:srgbClr val="FEEFC6"/>
            </a:solidFill>
            <a:ln>
              <a:solidFill>
                <a:srgbClr val="F591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121" name="Прямоугольник 63"/>
            <p:cNvSpPr>
              <a:spLocks noChangeArrowheads="1"/>
            </p:cNvSpPr>
            <p:nvPr/>
          </p:nvSpPr>
          <p:spPr bwMode="auto">
            <a:xfrm>
              <a:off x="2465890" y="3465251"/>
              <a:ext cx="144016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20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/>
                <a:t>Каталог программ элективных курсов</a:t>
              </a:r>
            </a:p>
          </p:txBody>
        </p:sp>
        <p:sp>
          <p:nvSpPr>
            <p:cNvPr id="3122" name="Прямоугольник 64"/>
            <p:cNvSpPr>
              <a:spLocks noChangeArrowheads="1"/>
            </p:cNvSpPr>
            <p:nvPr/>
          </p:nvSpPr>
          <p:spPr bwMode="auto">
            <a:xfrm>
              <a:off x="1097614" y="4257725"/>
              <a:ext cx="14205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/>
                <a:t>Каталог программ внеурочной деятельности</a:t>
              </a:r>
            </a:p>
          </p:txBody>
        </p:sp>
      </p:grpSp>
      <p:sp>
        <p:nvSpPr>
          <p:cNvPr id="67" name="Прямоугольник 66"/>
          <p:cNvSpPr/>
          <p:nvPr/>
        </p:nvSpPr>
        <p:spPr>
          <a:xfrm>
            <a:off x="5903913" y="3141663"/>
            <a:ext cx="2989262" cy="1900237"/>
          </a:xfrm>
          <a:prstGeom prst="rect">
            <a:avLst/>
          </a:prstGeom>
          <a:solidFill>
            <a:srgbClr val="E5F3F3"/>
          </a:solidFill>
          <a:ln>
            <a:solidFill>
              <a:srgbClr val="44AAA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87" name="Заголовок 1"/>
          <p:cNvSpPr txBox="1">
            <a:spLocks/>
          </p:cNvSpPr>
          <p:nvPr/>
        </p:nvSpPr>
        <p:spPr bwMode="auto">
          <a:xfrm>
            <a:off x="5903913" y="3141663"/>
            <a:ext cx="29892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cs typeface="Times New Roman" panose="02020603050405020304" pitchFamily="18" charset="0"/>
              </a:rPr>
              <a:t>Мониторинг достижений</a:t>
            </a:r>
          </a:p>
          <a:p>
            <a:pPr algn="ctr"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endParaRPr lang="ru-RU" altLang="ru-RU" sz="1600" b="1">
              <a:cs typeface="Times New Roman" panose="02020603050405020304" pitchFamily="18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6011863" y="3500438"/>
            <a:ext cx="1350962" cy="641350"/>
          </a:xfrm>
          <a:prstGeom prst="roundRect">
            <a:avLst>
              <a:gd name="adj" fmla="val 9612"/>
            </a:avLst>
          </a:prstGeom>
          <a:solidFill>
            <a:srgbClr val="FEEFC6"/>
          </a:solidFill>
          <a:ln>
            <a:solidFill>
              <a:srgbClr val="F59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Портфель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достижений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7451725" y="3500438"/>
            <a:ext cx="1368425" cy="649287"/>
          </a:xfrm>
          <a:prstGeom prst="roundRect">
            <a:avLst>
              <a:gd name="adj" fmla="val 9612"/>
            </a:avLst>
          </a:prstGeom>
          <a:solidFill>
            <a:srgbClr val="FEEFC6"/>
          </a:solidFill>
          <a:ln>
            <a:solidFill>
              <a:srgbClr val="F59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Самодиагностика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«Карта  интересов»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6011863" y="4221163"/>
            <a:ext cx="1406525" cy="720725"/>
          </a:xfrm>
          <a:prstGeom prst="roundRect">
            <a:avLst>
              <a:gd name="adj" fmla="val 9612"/>
            </a:avLst>
          </a:prstGeom>
          <a:solidFill>
            <a:srgbClr val="FEEFC6"/>
          </a:solidFill>
          <a:ln>
            <a:solidFill>
              <a:srgbClr val="F59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Тестирование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 полученных знаний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267618" y="5253428"/>
            <a:ext cx="7185025" cy="1187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9898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92" name="Заголовок 1"/>
          <p:cNvSpPr txBox="1">
            <a:spLocks/>
          </p:cNvSpPr>
          <p:nvPr/>
        </p:nvSpPr>
        <p:spPr bwMode="auto">
          <a:xfrm>
            <a:off x="3203575" y="5300663"/>
            <a:ext cx="361473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cs typeface="Times New Roman" panose="02020603050405020304" pitchFamily="18" charset="0"/>
              </a:rPr>
              <a:t>Профиль компетенций</a:t>
            </a: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3348038" y="5589588"/>
            <a:ext cx="3167062" cy="431800"/>
          </a:xfrm>
          <a:prstGeom prst="roundRect">
            <a:avLst>
              <a:gd name="adj" fmla="val 9612"/>
            </a:avLst>
          </a:prstGeom>
          <a:solidFill>
            <a:srgbClr val="FEEFC6"/>
          </a:solidFill>
          <a:ln>
            <a:solidFill>
              <a:srgbClr val="F59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Выбор образовательной программы</a:t>
            </a:r>
          </a:p>
        </p:txBody>
      </p:sp>
      <p:sp>
        <p:nvSpPr>
          <p:cNvPr id="3094" name="Прямоугольник 85"/>
          <p:cNvSpPr>
            <a:spLocks noChangeArrowheads="1"/>
          </p:cNvSpPr>
          <p:nvPr/>
        </p:nvSpPr>
        <p:spPr bwMode="auto">
          <a:xfrm>
            <a:off x="1403350" y="5732463"/>
            <a:ext cx="1333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/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1835150" y="5300663"/>
            <a:ext cx="1657350" cy="431800"/>
          </a:xfrm>
          <a:prstGeom prst="roundRect">
            <a:avLst>
              <a:gd name="adj" fmla="val 9612"/>
            </a:avLst>
          </a:prstGeom>
          <a:solidFill>
            <a:srgbClr val="FEEFC6"/>
          </a:solidFill>
          <a:ln>
            <a:solidFill>
              <a:srgbClr val="F59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Ключевые компетенции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6372225" y="5300663"/>
            <a:ext cx="1655763" cy="504825"/>
          </a:xfrm>
          <a:prstGeom prst="roundRect">
            <a:avLst>
              <a:gd name="adj" fmla="val 9612"/>
            </a:avLst>
          </a:prstGeom>
          <a:solidFill>
            <a:srgbClr val="FEEFC6"/>
          </a:solidFill>
          <a:ln>
            <a:solidFill>
              <a:srgbClr val="F59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err="1">
                <a:solidFill>
                  <a:schemeClr val="tx1"/>
                </a:solidFill>
              </a:rPr>
              <a:t>Надпрофессиональные</a:t>
            </a:r>
            <a:r>
              <a:rPr lang="ru-RU" sz="1100" dirty="0">
                <a:solidFill>
                  <a:schemeClr val="tx1"/>
                </a:solidFill>
              </a:rPr>
              <a:t> компетенции</a:t>
            </a:r>
          </a:p>
        </p:txBody>
      </p:sp>
      <p:cxnSp>
        <p:nvCxnSpPr>
          <p:cNvPr id="99" name="Прямая со стрелкой 98"/>
          <p:cNvCxnSpPr/>
          <p:nvPr/>
        </p:nvCxnSpPr>
        <p:spPr>
          <a:xfrm flipH="1" flipV="1">
            <a:off x="3984625" y="1916113"/>
            <a:ext cx="271463" cy="0"/>
          </a:xfrm>
          <a:prstGeom prst="straightConnector1">
            <a:avLst/>
          </a:prstGeom>
          <a:ln w="28575">
            <a:solidFill>
              <a:srgbClr val="89898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>
            <a:endCxn id="67" idx="0"/>
          </p:cNvCxnSpPr>
          <p:nvPr/>
        </p:nvCxnSpPr>
        <p:spPr>
          <a:xfrm flipH="1">
            <a:off x="7399338" y="2781300"/>
            <a:ext cx="52387" cy="360363"/>
          </a:xfrm>
          <a:prstGeom prst="straightConnector1">
            <a:avLst/>
          </a:prstGeom>
          <a:ln w="28575">
            <a:solidFill>
              <a:srgbClr val="F59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/>
          <p:nvPr/>
        </p:nvCxnSpPr>
        <p:spPr>
          <a:xfrm>
            <a:off x="971550" y="5822950"/>
            <a:ext cx="282575" cy="0"/>
          </a:xfrm>
          <a:prstGeom prst="straightConnector1">
            <a:avLst/>
          </a:prstGeom>
          <a:ln w="28575">
            <a:solidFill>
              <a:srgbClr val="44AAA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 flipH="1">
            <a:off x="8443913" y="5822950"/>
            <a:ext cx="449262" cy="0"/>
          </a:xfrm>
          <a:prstGeom prst="straightConnector1">
            <a:avLst/>
          </a:prstGeom>
          <a:ln w="28575">
            <a:solidFill>
              <a:srgbClr val="44AAA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/>
          <p:nvPr/>
        </p:nvCxnSpPr>
        <p:spPr>
          <a:xfrm flipV="1">
            <a:off x="5634038" y="1916113"/>
            <a:ext cx="269875" cy="0"/>
          </a:xfrm>
          <a:prstGeom prst="straightConnector1">
            <a:avLst/>
          </a:prstGeom>
          <a:ln w="28575">
            <a:solidFill>
              <a:srgbClr val="89898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>
            <a:off x="971550" y="5041900"/>
            <a:ext cx="0" cy="781050"/>
          </a:xfrm>
          <a:prstGeom prst="line">
            <a:avLst/>
          </a:prstGeom>
          <a:ln w="28575">
            <a:solidFill>
              <a:srgbClr val="44AA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>
            <a:off x="8893175" y="5041900"/>
            <a:ext cx="0" cy="781050"/>
          </a:xfrm>
          <a:prstGeom prst="line">
            <a:avLst/>
          </a:prstGeom>
          <a:ln w="28575">
            <a:solidFill>
              <a:srgbClr val="44AA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 стрелкой 129"/>
          <p:cNvCxnSpPr/>
          <p:nvPr/>
        </p:nvCxnSpPr>
        <p:spPr>
          <a:xfrm flipH="1">
            <a:off x="4957763" y="2708275"/>
            <a:ext cx="0" cy="2520950"/>
          </a:xfrm>
          <a:prstGeom prst="straightConnector1">
            <a:avLst/>
          </a:prstGeom>
          <a:ln w="28575">
            <a:solidFill>
              <a:srgbClr val="89898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/>
          <p:cNvCxnSpPr/>
          <p:nvPr/>
        </p:nvCxnSpPr>
        <p:spPr>
          <a:xfrm>
            <a:off x="5364163" y="4090988"/>
            <a:ext cx="539750" cy="0"/>
          </a:xfrm>
          <a:prstGeom prst="straightConnector1">
            <a:avLst/>
          </a:prstGeom>
          <a:ln w="28575">
            <a:solidFill>
              <a:srgbClr val="89898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 стрелкой 133"/>
          <p:cNvCxnSpPr/>
          <p:nvPr/>
        </p:nvCxnSpPr>
        <p:spPr>
          <a:xfrm flipH="1">
            <a:off x="3959225" y="4090988"/>
            <a:ext cx="630238" cy="0"/>
          </a:xfrm>
          <a:prstGeom prst="straightConnector1">
            <a:avLst/>
          </a:prstGeom>
          <a:ln w="28575">
            <a:solidFill>
              <a:srgbClr val="89898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>
            <a:off x="4589463" y="2708275"/>
            <a:ext cx="0" cy="1382713"/>
          </a:xfrm>
          <a:prstGeom prst="line">
            <a:avLst/>
          </a:prstGeom>
          <a:ln w="28575">
            <a:solidFill>
              <a:srgbClr val="898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/>
          <p:nvPr/>
        </p:nvCxnSpPr>
        <p:spPr>
          <a:xfrm>
            <a:off x="5364163" y="2724150"/>
            <a:ext cx="0" cy="1366838"/>
          </a:xfrm>
          <a:prstGeom prst="line">
            <a:avLst/>
          </a:prstGeom>
          <a:ln w="28575">
            <a:solidFill>
              <a:srgbClr val="898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Скругленный прямоугольник 76"/>
          <p:cNvSpPr/>
          <p:nvPr/>
        </p:nvSpPr>
        <p:spPr>
          <a:xfrm>
            <a:off x="4211638" y="1052513"/>
            <a:ext cx="1439862" cy="1728787"/>
          </a:xfrm>
          <a:prstGeom prst="roundRect">
            <a:avLst/>
          </a:prstGeom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ПРОФИ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ПОРТАЦИЯ</a:t>
            </a:r>
          </a:p>
        </p:txBody>
      </p:sp>
      <p:cxnSp>
        <p:nvCxnSpPr>
          <p:cNvPr id="81" name="Прямая со стрелкой 80"/>
          <p:cNvCxnSpPr>
            <a:endCxn id="3124" idx="0"/>
          </p:cNvCxnSpPr>
          <p:nvPr/>
        </p:nvCxnSpPr>
        <p:spPr>
          <a:xfrm flipH="1">
            <a:off x="2241119" y="2636838"/>
            <a:ext cx="98856" cy="305555"/>
          </a:xfrm>
          <a:prstGeom prst="straightConnector1">
            <a:avLst/>
          </a:prstGeom>
          <a:ln w="28575">
            <a:solidFill>
              <a:srgbClr val="F59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Прямоугольник 93"/>
          <p:cNvSpPr/>
          <p:nvPr/>
        </p:nvSpPr>
        <p:spPr>
          <a:xfrm>
            <a:off x="739775" y="40867"/>
            <a:ext cx="7704138" cy="50323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АРХИТЕКТУРА ОНЛАЙН-СЕРВИСА «ПРОФИПОРТАЦИЯ»</a:t>
            </a: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2555875" y="1916113"/>
            <a:ext cx="1368425" cy="720725"/>
          </a:xfrm>
          <a:prstGeom prst="roundRect">
            <a:avLst>
              <a:gd name="adj" fmla="val 9612"/>
            </a:avLst>
          </a:prstGeom>
          <a:solidFill>
            <a:srgbClr val="FEEFC6"/>
          </a:solidFill>
          <a:ln>
            <a:solidFill>
              <a:srgbClr val="F59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Каталог программ дополнительного образования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7524750" y="4221163"/>
            <a:ext cx="1295400" cy="647700"/>
          </a:xfrm>
          <a:prstGeom prst="roundRect">
            <a:avLst>
              <a:gd name="adj" fmla="val 9612"/>
            </a:avLst>
          </a:prstGeom>
          <a:solidFill>
            <a:srgbClr val="FEEFC6"/>
          </a:solidFill>
          <a:ln>
            <a:solidFill>
              <a:srgbClr val="F59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Диагностика </a:t>
            </a:r>
            <a:r>
              <a:rPr lang="ru-RU" sz="1200" dirty="0" err="1">
                <a:solidFill>
                  <a:schemeClr val="tx1"/>
                </a:solidFill>
              </a:rPr>
              <a:t>надпрофес-х</a:t>
            </a:r>
            <a:r>
              <a:rPr lang="ru-RU" sz="1200" dirty="0">
                <a:solidFill>
                  <a:schemeClr val="tx1"/>
                </a:solidFill>
              </a:rPr>
              <a:t> компетенций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555875" y="6165850"/>
            <a:ext cx="4608513" cy="431800"/>
          </a:xfrm>
          <a:prstGeom prst="roundRect">
            <a:avLst>
              <a:gd name="adj" fmla="val 9612"/>
            </a:avLst>
          </a:prstGeom>
          <a:solidFill>
            <a:srgbClr val="FEEFC6"/>
          </a:solidFill>
          <a:ln>
            <a:solidFill>
              <a:srgbClr val="F59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Индивидуальная образовательная траектория</a:t>
            </a:r>
          </a:p>
        </p:txBody>
      </p:sp>
    </p:spTree>
    <p:extLst>
      <p:ext uri="{BB962C8B-B14F-4D97-AF65-F5344CB8AC3E}">
        <p14:creationId xmlns:p14="http://schemas.microsoft.com/office/powerpoint/2010/main" val="410954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c3d3574c1859d842d133b75594c728c79807b2"/>
</p:tagLst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848</Words>
  <Application>Microsoft Office PowerPoint</Application>
  <PresentationFormat>Экран (4:3)</PresentationFormat>
  <Paragraphs>116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Тема Office</vt:lpstr>
      <vt:lpstr>Школа XXI века: миссия.  Выбор образовательной траектории учащихся как условие их развития.</vt:lpstr>
      <vt:lpstr>Экспертное мнение</vt:lpstr>
      <vt:lpstr>Экспертное мнение</vt:lpstr>
      <vt:lpstr>ЧТО?  И  КАК???????  ДОЛЖНА СЕГОДНЯ ДЕЛАТЬ ШКОЛА</vt:lpstr>
      <vt:lpstr>При этом необходимо учесть: По мнению исследователей НИУ ВШЭ, Школа отвечает за знания,                                                                          а семья — за навыки XXI века!  «Навыки XXI века в российской школе: взгляд педагогов и родителей» М.С. Добрякова, О.В.Юрченко, Е. Г. Новикова</vt:lpstr>
      <vt:lpstr>Выбор образовательной программы</vt:lpstr>
      <vt:lpstr>Этапы выбора и смены образовательного маршрута</vt:lpstr>
      <vt:lpstr>Презентация PowerPoint</vt:lpstr>
      <vt:lpstr>Презентация PowerPoint</vt:lpstr>
      <vt:lpstr>Заголовок слайда</vt:lpstr>
      <vt:lpstr>Как сказал профессор Л. Л. Любимов:  «Нет ничего более ценного и меняемого, чем содержание. Ребенок должен выбирать и отвечать за это!  Создавайте специальные риски для детей - и тогда они будут готовы к будущему!» И еще:  «Берите рабочие тетради, и читайте, т.к. самое правильное образование – самообразование!!!»</vt:lpstr>
      <vt:lpstr>Государственное общеобразовательное учреждение средняя общеобразовательная школа №319 Петродворцового района  Санкт-Петербурга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Синяя мозаика - шаблон презентации с сайта http://presentation-creation.ru</dc:title>
  <dc:creator>obstinate</dc:creator>
  <dc:description>Шаблон презентации с сайта http://presentation-creation.ru/</dc:description>
  <cp:lastModifiedBy>Наталья Леонидовна</cp:lastModifiedBy>
  <cp:revision>31</cp:revision>
  <dcterms:created xsi:type="dcterms:W3CDTF">2017-06-26T17:55:09Z</dcterms:created>
  <dcterms:modified xsi:type="dcterms:W3CDTF">2019-04-19T08:07:46Z</dcterms:modified>
</cp:coreProperties>
</file>