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70" r:id="rId2"/>
    <p:sldId id="271" r:id="rId3"/>
    <p:sldId id="272" r:id="rId4"/>
    <p:sldId id="273" r:id="rId5"/>
    <p:sldId id="256" r:id="rId6"/>
    <p:sldId id="267" r:id="rId7"/>
    <p:sldId id="265" r:id="rId8"/>
    <p:sldId id="268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0" roundtripDataSignature="AMtx7mgm//H0GCRdNRj3EfCBbUmeVGP4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14E5A03-5997-49E0-806A-E5E4E5BBE1E5}">
  <a:tblStyle styleId="{C14E5A03-5997-49E0-806A-E5E4E5BBE1E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старшеклассники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Лист1!$A$2:$A$4</c:f>
              <c:strCache>
                <c:ptCount val="3"/>
                <c:pt idx="0">
                  <c:v>деятельность педагога</c:v>
                </c:pt>
                <c:pt idx="1">
                  <c:v>совместная деятельность</c:v>
                </c:pt>
                <c:pt idx="2">
                  <c:v>деятельность педагога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7.3</c:v>
                </c:pt>
                <c:pt idx="1">
                  <c:v>76.599999999999994</c:v>
                </c:pt>
                <c:pt idx="2">
                  <c:v>16.2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педагоги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совместная деятельности</c:v>
                </c:pt>
                <c:pt idx="1">
                  <c:v>деятельность обучающего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81.7</c:v>
                </c:pt>
                <c:pt idx="1">
                  <c:v>18.3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старшеклассники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нужна помощь</c:v>
                </c:pt>
                <c:pt idx="1">
                  <c:v>не нужна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43.6</c:v>
                </c:pt>
                <c:pt idx="1">
                  <c:v>56.4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педагоги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совместная деятельности</c:v>
                </c:pt>
                <c:pt idx="1">
                  <c:v>деятельность обучающего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52.8</c:v>
                </c:pt>
                <c:pt idx="1">
                  <c:v>41.2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старшеклассники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Лист1!$A$2:$A$5</c:f>
              <c:strCache>
                <c:ptCount val="4"/>
                <c:pt idx="0">
                  <c:v>личные качества</c:v>
                </c:pt>
                <c:pt idx="1">
                  <c:v>эффект семьи</c:v>
                </c:pt>
                <c:pt idx="2">
                  <c:v>эффект учителя</c:v>
                </c:pt>
                <c:pt idx="3">
                  <c:v>эффект школы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47.5</c:v>
                </c:pt>
                <c:pt idx="1">
                  <c:v>1.6</c:v>
                </c:pt>
                <c:pt idx="2">
                  <c:v>37.700000000000003</c:v>
                </c:pt>
                <c:pt idx="3">
                  <c:v>12.5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педагоги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Лист1!$A$2:$A$5</c:f>
              <c:strCache>
                <c:ptCount val="4"/>
                <c:pt idx="0">
                  <c:v>личные качества</c:v>
                </c:pt>
                <c:pt idx="1">
                  <c:v>эффект семьи</c:v>
                </c:pt>
                <c:pt idx="2">
                  <c:v>эффект учителя</c:v>
                </c:pt>
                <c:pt idx="3">
                  <c:v>эффект школы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50.6</c:v>
                </c:pt>
                <c:pt idx="1">
                  <c:v>5.0999999999999996</c:v>
                </c:pt>
                <c:pt idx="2">
                  <c:v>31.8</c:v>
                </c:pt>
                <c:pt idx="3">
                  <c:v>12.5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46246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cf461a0eee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28" name="Google Shape;228;gcf461a0eee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391742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cf461a0eee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28" name="Google Shape;228;gcf461a0eee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21507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cf461a0eee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28" name="Google Shape;228;gcf461a0eee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74746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cf461a0eee_0_1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28" name="Google Shape;228;gcf461a0eee_0_1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932487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374254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d08e7118b5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81" name="Google Shape;281;gd08e7118b5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447512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d08e7118b5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247" name="Google Shape;247;gd08e7118b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28343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cf461a0eee_0_2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316" name="Google Shape;316;gcf461a0eee_0_2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6681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4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4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4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4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4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4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4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4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4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4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4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4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kfql">
  <p:cSld name="Ckfql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7"/>
          <p:cNvSpPr txBox="1">
            <a:spLocks noGrp="1"/>
          </p:cNvSpPr>
          <p:nvPr>
            <p:ph type="body" idx="1"/>
          </p:nvPr>
        </p:nvSpPr>
        <p:spPr>
          <a:xfrm>
            <a:off x="609600" y="2346583"/>
            <a:ext cx="5384800" cy="3779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8" name="Google Shape;28;p37"/>
          <p:cNvSpPr txBox="1">
            <a:spLocks noGrp="1"/>
          </p:cNvSpPr>
          <p:nvPr>
            <p:ph type="body" idx="2"/>
          </p:nvPr>
        </p:nvSpPr>
        <p:spPr>
          <a:xfrm>
            <a:off x="6197600" y="2346583"/>
            <a:ext cx="5384800" cy="3779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29" name="Google Shape;29;p37"/>
          <p:cNvSpPr txBox="1"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37"/>
          <p:cNvSpPr txBox="1">
            <a:spLocks noGrp="1"/>
          </p:cNvSpPr>
          <p:nvPr>
            <p:ph type="ftr" idx="11"/>
          </p:nvPr>
        </p:nvSpPr>
        <p:spPr>
          <a:xfrm>
            <a:off x="5374218" y="247651"/>
            <a:ext cx="62081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OBJEC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SECTION_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4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4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4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4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4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4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6" name="Google Shape;66;p4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4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4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4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cf461a0eee_0_194"/>
          <p:cNvSpPr/>
          <p:nvPr/>
        </p:nvSpPr>
        <p:spPr>
          <a:xfrm>
            <a:off x="1524000" y="890217"/>
            <a:ext cx="91440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gcf461a0eee_0_194"/>
          <p:cNvSpPr/>
          <p:nvPr/>
        </p:nvSpPr>
        <p:spPr>
          <a:xfrm>
            <a:off x="1524001" y="1533155"/>
            <a:ext cx="1386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2" name="Google Shape;232;gcf461a0eee_0_1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gcf461a0eee_0_194"/>
          <p:cNvSpPr txBox="1"/>
          <p:nvPr/>
        </p:nvSpPr>
        <p:spPr>
          <a:xfrm>
            <a:off x="3429325" y="1629550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андрагогики</a:t>
            </a:r>
            <a:endParaRPr sz="1400" b="0" i="0" u="none" strike="noStrike" cap="non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gcf461a0eee_0_194"/>
          <p:cNvSpPr/>
          <p:nvPr/>
        </p:nvSpPr>
        <p:spPr>
          <a:xfrm>
            <a:off x="999025" y="1366375"/>
            <a:ext cx="10963800" cy="48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gcf461a0eee_0_194"/>
          <p:cNvSpPr/>
          <p:nvPr/>
        </p:nvSpPr>
        <p:spPr>
          <a:xfrm>
            <a:off x="2660650" y="62125"/>
            <a:ext cx="9302100" cy="156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CFE2F3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gcf461a0eee_0_194"/>
          <p:cNvSpPr txBox="1"/>
          <p:nvPr/>
        </p:nvSpPr>
        <p:spPr>
          <a:xfrm>
            <a:off x="3778525" y="396025"/>
            <a:ext cx="5903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Санкт-Петербургская академия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постдипломного педагогического образования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cf461a0eee_0_194"/>
          <p:cNvSpPr txBox="1"/>
          <p:nvPr/>
        </p:nvSpPr>
        <p:spPr>
          <a:xfrm>
            <a:off x="3689109" y="1042488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dirty="0">
                <a:solidFill>
                  <a:srgbClr val="073763"/>
                </a:solidFill>
              </a:rPr>
              <a:t>К</a:t>
            </a:r>
            <a:r>
              <a:rPr lang="ru-RU" sz="1500" b="1" i="1" u="none" strike="noStrike" cap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афедра педагогики и </a:t>
            </a:r>
            <a:r>
              <a:rPr lang="ru-RU" sz="1500" b="1" i="1" u="none" strike="noStrike" cap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андрагогики</a:t>
            </a:r>
            <a:endParaRPr sz="1500" b="1" i="1" u="none" strike="noStrike" cap="none"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cf461a0eee_0_194"/>
          <p:cNvSpPr txBox="1"/>
          <p:nvPr/>
        </p:nvSpPr>
        <p:spPr>
          <a:xfrm flipH="1">
            <a:off x="1043271" y="1394533"/>
            <a:ext cx="5291676" cy="107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1100" b="1" i="0" u="none" strike="noStrike" cap="none" dirty="0">
                <a:solidFill>
                  <a:srgbClr val="20124D"/>
                </a:solidFill>
                <a:latin typeface="Arial"/>
                <a:ea typeface="Arial"/>
                <a:cs typeface="Arial"/>
                <a:sym typeface="Arial"/>
              </a:rPr>
              <a:t>Анкета «Готовности педагогов к сопровождению проектирования учебно-познавательной деятельности старшеклассником как условия его саморазвития»</a:t>
            </a:r>
            <a:endParaRPr sz="1100" b="1" i="0" u="none" strike="noStrike" cap="none" dirty="0">
              <a:solidFill>
                <a:srgbClr val="2012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cf461a0eee_0_194"/>
          <p:cNvSpPr txBox="1"/>
          <p:nvPr/>
        </p:nvSpPr>
        <p:spPr>
          <a:xfrm flipH="1">
            <a:off x="6323016" y="1491867"/>
            <a:ext cx="5684055" cy="8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1100" b="1" i="0" u="none" strike="noStrike" cap="none" dirty="0">
                <a:solidFill>
                  <a:srgbClr val="20124D"/>
                </a:solidFill>
                <a:latin typeface="Arial"/>
                <a:ea typeface="Arial"/>
                <a:cs typeface="Arial"/>
                <a:sym typeface="Arial"/>
              </a:rPr>
              <a:t>Анкета «Готовности старшеклассника к  проектирования учебно-познавательной деятельности как условия его саморазвития»</a:t>
            </a:r>
            <a:endParaRPr sz="1100" b="1" i="0" u="none" strike="noStrike" cap="none" dirty="0">
              <a:solidFill>
                <a:srgbClr val="2012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61895564"/>
              </p:ext>
            </p:extLst>
          </p:nvPr>
        </p:nvGraphicFramePr>
        <p:xfrm>
          <a:off x="779920" y="2555914"/>
          <a:ext cx="5997209" cy="3417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949324051"/>
              </p:ext>
            </p:extLst>
          </p:nvPr>
        </p:nvGraphicFramePr>
        <p:xfrm>
          <a:off x="6178170" y="2559761"/>
          <a:ext cx="5433608" cy="3225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01826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cf461a0eee_0_194"/>
          <p:cNvSpPr/>
          <p:nvPr/>
        </p:nvSpPr>
        <p:spPr>
          <a:xfrm>
            <a:off x="1524000" y="890217"/>
            <a:ext cx="91440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gcf461a0eee_0_194"/>
          <p:cNvSpPr/>
          <p:nvPr/>
        </p:nvSpPr>
        <p:spPr>
          <a:xfrm>
            <a:off x="1524001" y="1533155"/>
            <a:ext cx="1386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2" name="Google Shape;232;gcf461a0eee_0_1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gcf461a0eee_0_194"/>
          <p:cNvSpPr txBox="1"/>
          <p:nvPr/>
        </p:nvSpPr>
        <p:spPr>
          <a:xfrm>
            <a:off x="3429325" y="1629550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андрагогики</a:t>
            </a:r>
            <a:endParaRPr sz="1400" b="0" i="0" u="none" strike="noStrike" cap="non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gcf461a0eee_0_194"/>
          <p:cNvSpPr/>
          <p:nvPr/>
        </p:nvSpPr>
        <p:spPr>
          <a:xfrm>
            <a:off x="999025" y="1366375"/>
            <a:ext cx="10963800" cy="48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gcf461a0eee_0_194"/>
          <p:cNvSpPr/>
          <p:nvPr/>
        </p:nvSpPr>
        <p:spPr>
          <a:xfrm>
            <a:off x="2660650" y="62125"/>
            <a:ext cx="9302100" cy="156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CFE2F3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gcf461a0eee_0_194"/>
          <p:cNvSpPr txBox="1"/>
          <p:nvPr/>
        </p:nvSpPr>
        <p:spPr>
          <a:xfrm>
            <a:off x="3778525" y="396025"/>
            <a:ext cx="5903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Санкт-Петербургская академия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постдипломного педагогического образования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cf461a0eee_0_194"/>
          <p:cNvSpPr txBox="1"/>
          <p:nvPr/>
        </p:nvSpPr>
        <p:spPr>
          <a:xfrm>
            <a:off x="3682741" y="1089128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dirty="0">
                <a:solidFill>
                  <a:srgbClr val="073763"/>
                </a:solidFill>
              </a:rPr>
              <a:t>К</a:t>
            </a:r>
            <a:r>
              <a:rPr lang="ru-RU" sz="1500" b="1" i="1" u="none" strike="noStrike" cap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афедра педагогики и </a:t>
            </a:r>
            <a:r>
              <a:rPr lang="ru-RU" sz="1500" b="1" i="1" u="none" strike="noStrike" cap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андрагогики</a:t>
            </a:r>
            <a:endParaRPr sz="1500" b="1" i="1" u="none" strike="noStrike" cap="none"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9" name="Google Shape;239;gcf461a0eee_0_194" title="Points scor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62050" y="2523025"/>
            <a:ext cx="4991349" cy="3086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40" name="Google Shape;240;gcf461a0eee_0_194" title="Points scor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81750" y="2369375"/>
            <a:ext cx="5488308" cy="3393600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gcf461a0eee_0_194"/>
          <p:cNvSpPr txBox="1"/>
          <p:nvPr/>
        </p:nvSpPr>
        <p:spPr>
          <a:xfrm>
            <a:off x="1162050" y="2523025"/>
            <a:ext cx="1619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старшеклассники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gcf461a0eee_0_194"/>
          <p:cNvSpPr txBox="1"/>
          <p:nvPr/>
        </p:nvSpPr>
        <p:spPr>
          <a:xfrm>
            <a:off x="6435250" y="2369375"/>
            <a:ext cx="17529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педагоги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gcf461a0eee_0_194"/>
          <p:cNvSpPr txBox="1"/>
          <p:nvPr/>
        </p:nvSpPr>
        <p:spPr>
          <a:xfrm flipH="1">
            <a:off x="931036" y="1428585"/>
            <a:ext cx="5291676" cy="107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1100" b="1" i="0" u="none" strike="noStrike" cap="none" dirty="0">
                <a:solidFill>
                  <a:srgbClr val="20124D"/>
                </a:solidFill>
                <a:latin typeface="Arial"/>
                <a:ea typeface="Arial"/>
                <a:cs typeface="Arial"/>
                <a:sym typeface="Arial"/>
              </a:rPr>
              <a:t>Анкета «Готовности педагогов к сопровождению проектирования учебно-познавательной деятельности старшеклассником как условия его саморазвития»</a:t>
            </a:r>
            <a:endParaRPr sz="1100" b="1" i="0" u="none" strike="noStrike" cap="none" dirty="0">
              <a:solidFill>
                <a:srgbClr val="2012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cf461a0eee_0_194"/>
          <p:cNvSpPr txBox="1"/>
          <p:nvPr/>
        </p:nvSpPr>
        <p:spPr>
          <a:xfrm flipH="1">
            <a:off x="6435250" y="1522650"/>
            <a:ext cx="5684055" cy="8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1100" b="1" i="0" u="none" strike="noStrike" cap="none" dirty="0">
                <a:solidFill>
                  <a:srgbClr val="20124D"/>
                </a:solidFill>
                <a:latin typeface="Arial"/>
                <a:ea typeface="Arial"/>
                <a:cs typeface="Arial"/>
                <a:sym typeface="Arial"/>
              </a:rPr>
              <a:t>Анкета «Готовности старшеклассника к  проектирования учебно-познавательной деятельности как условия его саморазвития»</a:t>
            </a:r>
            <a:endParaRPr sz="1100" b="1" i="0" u="none" strike="noStrike" cap="none" dirty="0">
              <a:solidFill>
                <a:srgbClr val="20124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862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cf461a0eee_0_194"/>
          <p:cNvSpPr/>
          <p:nvPr/>
        </p:nvSpPr>
        <p:spPr>
          <a:xfrm>
            <a:off x="1524000" y="890217"/>
            <a:ext cx="91440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gcf461a0eee_0_194"/>
          <p:cNvSpPr/>
          <p:nvPr/>
        </p:nvSpPr>
        <p:spPr>
          <a:xfrm>
            <a:off x="1524001" y="1533155"/>
            <a:ext cx="1386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2" name="Google Shape;232;gcf461a0eee_0_1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gcf461a0eee_0_194"/>
          <p:cNvSpPr txBox="1"/>
          <p:nvPr/>
        </p:nvSpPr>
        <p:spPr>
          <a:xfrm>
            <a:off x="3429325" y="1629550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андрагогики</a:t>
            </a:r>
            <a:endParaRPr sz="1400" b="0" i="0" u="none" strike="noStrike" cap="non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gcf461a0eee_0_194"/>
          <p:cNvSpPr/>
          <p:nvPr/>
        </p:nvSpPr>
        <p:spPr>
          <a:xfrm>
            <a:off x="999025" y="1366375"/>
            <a:ext cx="10963800" cy="48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gcf461a0eee_0_194"/>
          <p:cNvSpPr/>
          <p:nvPr/>
        </p:nvSpPr>
        <p:spPr>
          <a:xfrm>
            <a:off x="2660650" y="62125"/>
            <a:ext cx="9302100" cy="156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CFE2F3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gcf461a0eee_0_194"/>
          <p:cNvSpPr txBox="1"/>
          <p:nvPr/>
        </p:nvSpPr>
        <p:spPr>
          <a:xfrm>
            <a:off x="3778525" y="396025"/>
            <a:ext cx="5903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Санкт-Петербургская академия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постдипломного педагогического образования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cf461a0eee_0_194"/>
          <p:cNvSpPr txBox="1"/>
          <p:nvPr/>
        </p:nvSpPr>
        <p:spPr>
          <a:xfrm>
            <a:off x="3689109" y="1055042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>
                <a:solidFill>
                  <a:srgbClr val="073763"/>
                </a:solidFill>
              </a:rPr>
              <a:t>К</a:t>
            </a: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афедра педагогики и андрагогики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cf461a0eee_0_194"/>
          <p:cNvSpPr txBox="1"/>
          <p:nvPr/>
        </p:nvSpPr>
        <p:spPr>
          <a:xfrm flipH="1">
            <a:off x="1043271" y="1394533"/>
            <a:ext cx="5291676" cy="107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1100" b="1" i="0" u="none" strike="noStrike" cap="none" dirty="0">
                <a:solidFill>
                  <a:srgbClr val="20124D"/>
                </a:solidFill>
                <a:latin typeface="Arial"/>
                <a:ea typeface="Arial"/>
                <a:cs typeface="Arial"/>
                <a:sym typeface="Arial"/>
              </a:rPr>
              <a:t>Анкета «Готовности педагогов к сопровождению проектирования учебно-познавательной деятельности старшеклассником как условия его саморазвития»</a:t>
            </a:r>
            <a:endParaRPr sz="1100" b="1" i="0" u="none" strike="noStrike" cap="none" dirty="0">
              <a:solidFill>
                <a:srgbClr val="2012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cf461a0eee_0_194"/>
          <p:cNvSpPr txBox="1"/>
          <p:nvPr/>
        </p:nvSpPr>
        <p:spPr>
          <a:xfrm flipH="1">
            <a:off x="6323016" y="1491867"/>
            <a:ext cx="5684055" cy="8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1100" b="1" i="0" u="none" strike="noStrike" cap="none" dirty="0">
                <a:solidFill>
                  <a:srgbClr val="20124D"/>
                </a:solidFill>
                <a:latin typeface="Arial"/>
                <a:ea typeface="Arial"/>
                <a:cs typeface="Arial"/>
                <a:sym typeface="Arial"/>
              </a:rPr>
              <a:t>Анкета «Готовности старшеклассника к  проектирования учебно-познавательной деятельности как условия его саморазвития»</a:t>
            </a:r>
            <a:endParaRPr sz="1100" b="1" i="0" u="none" strike="noStrike" cap="none" dirty="0">
              <a:solidFill>
                <a:srgbClr val="2012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293400553"/>
              </p:ext>
            </p:extLst>
          </p:nvPr>
        </p:nvGraphicFramePr>
        <p:xfrm>
          <a:off x="779920" y="2555914"/>
          <a:ext cx="5997209" cy="3417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901281834"/>
              </p:ext>
            </p:extLst>
          </p:nvPr>
        </p:nvGraphicFramePr>
        <p:xfrm>
          <a:off x="6178170" y="2559761"/>
          <a:ext cx="5433608" cy="3225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2585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cf461a0eee_0_194"/>
          <p:cNvSpPr/>
          <p:nvPr/>
        </p:nvSpPr>
        <p:spPr>
          <a:xfrm>
            <a:off x="1524000" y="890217"/>
            <a:ext cx="91440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gcf461a0eee_0_194"/>
          <p:cNvSpPr/>
          <p:nvPr/>
        </p:nvSpPr>
        <p:spPr>
          <a:xfrm>
            <a:off x="1524001" y="1533155"/>
            <a:ext cx="1386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2" name="Google Shape;232;gcf461a0eee_0_1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gcf461a0eee_0_194"/>
          <p:cNvSpPr txBox="1"/>
          <p:nvPr/>
        </p:nvSpPr>
        <p:spPr>
          <a:xfrm>
            <a:off x="3429325" y="1629550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андрагогики</a:t>
            </a:r>
            <a:endParaRPr sz="1400" b="0" i="0" u="none" strike="noStrike" cap="non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gcf461a0eee_0_194"/>
          <p:cNvSpPr/>
          <p:nvPr/>
        </p:nvSpPr>
        <p:spPr>
          <a:xfrm>
            <a:off x="999025" y="1366375"/>
            <a:ext cx="10963800" cy="48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gcf461a0eee_0_194"/>
          <p:cNvSpPr/>
          <p:nvPr/>
        </p:nvSpPr>
        <p:spPr>
          <a:xfrm>
            <a:off x="2660650" y="62125"/>
            <a:ext cx="9302100" cy="156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CFE2F3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gcf461a0eee_0_194"/>
          <p:cNvSpPr txBox="1"/>
          <p:nvPr/>
        </p:nvSpPr>
        <p:spPr>
          <a:xfrm>
            <a:off x="3778525" y="396025"/>
            <a:ext cx="5903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Санкт-Петербургская академия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постдипломного педагогического образования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cf461a0eee_0_194"/>
          <p:cNvSpPr txBox="1"/>
          <p:nvPr/>
        </p:nvSpPr>
        <p:spPr>
          <a:xfrm>
            <a:off x="3689109" y="1055042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>
                <a:solidFill>
                  <a:srgbClr val="073763"/>
                </a:solidFill>
              </a:rPr>
              <a:t>К</a:t>
            </a: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афедра педагогики и андрагогики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cf461a0eee_0_194"/>
          <p:cNvSpPr txBox="1"/>
          <p:nvPr/>
        </p:nvSpPr>
        <p:spPr>
          <a:xfrm flipH="1">
            <a:off x="1043271" y="1394533"/>
            <a:ext cx="5291676" cy="107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1100" b="1" i="0" u="none" strike="noStrike" cap="none" dirty="0">
                <a:solidFill>
                  <a:srgbClr val="20124D"/>
                </a:solidFill>
                <a:latin typeface="Arial"/>
                <a:ea typeface="Arial"/>
                <a:cs typeface="Arial"/>
                <a:sym typeface="Arial"/>
              </a:rPr>
              <a:t>Анкета «Готовности педагогов к сопровождению проектирования учебно-познавательной деятельности старшеклассником как условия его саморазвития»</a:t>
            </a:r>
            <a:endParaRPr sz="1100" b="1" i="0" u="none" strike="noStrike" cap="none" dirty="0">
              <a:solidFill>
                <a:srgbClr val="2012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cf461a0eee_0_194"/>
          <p:cNvSpPr txBox="1"/>
          <p:nvPr/>
        </p:nvSpPr>
        <p:spPr>
          <a:xfrm flipH="1">
            <a:off x="6323016" y="1491867"/>
            <a:ext cx="5684055" cy="88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ru-RU" sz="1100" b="1" i="0" u="none" strike="noStrike" cap="none" dirty="0">
                <a:solidFill>
                  <a:srgbClr val="20124D"/>
                </a:solidFill>
                <a:latin typeface="Arial"/>
                <a:ea typeface="Arial"/>
                <a:cs typeface="Arial"/>
                <a:sym typeface="Arial"/>
              </a:rPr>
              <a:t>Анкета «Готовности старшеклассника к  проектирования учебно-познавательной деятельности как условия его саморазвития»</a:t>
            </a:r>
            <a:endParaRPr sz="1100" b="1" i="0" u="none" strike="noStrike" cap="none" dirty="0">
              <a:solidFill>
                <a:srgbClr val="2012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61508192"/>
              </p:ext>
            </p:extLst>
          </p:nvPr>
        </p:nvGraphicFramePr>
        <p:xfrm>
          <a:off x="1043271" y="2555916"/>
          <a:ext cx="5733859" cy="3117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149430967"/>
              </p:ext>
            </p:extLst>
          </p:nvPr>
        </p:nvGraphicFramePr>
        <p:xfrm>
          <a:off x="6178170" y="2559761"/>
          <a:ext cx="5433608" cy="3225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76753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/>
          <p:nvPr/>
        </p:nvSpPr>
        <p:spPr>
          <a:xfrm>
            <a:off x="1524000" y="890217"/>
            <a:ext cx="9144000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524001" y="1533155"/>
            <a:ext cx="138548" cy="276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 txBox="1"/>
          <p:nvPr/>
        </p:nvSpPr>
        <p:spPr>
          <a:xfrm>
            <a:off x="3429325" y="1629550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андрагогики</a:t>
            </a:r>
            <a:endParaRPr sz="1400" b="0" i="0" u="none" strike="noStrike" cap="non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998949" y="1336038"/>
            <a:ext cx="10963800" cy="48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b="0" i="0" u="none" strike="noStrike" cap="none">
              <a:solidFill>
                <a:srgbClr val="0F243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2660650" y="62125"/>
            <a:ext cx="9302100" cy="156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CFE2F3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3778525" y="396025"/>
            <a:ext cx="5903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Санкт-Петербургская академия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постдипломного педагогического образования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3778525" y="984361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</a:t>
            </a:r>
            <a:r>
              <a:rPr lang="ru-RU" sz="1500" b="1" i="1" u="none" strike="noStrike" cap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андрагогики</a:t>
            </a:r>
            <a:endParaRPr sz="1500" b="1" i="1" u="none" strike="noStrike" cap="none"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1083732" y="1405310"/>
            <a:ext cx="10879017" cy="46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 algn="ctr">
              <a:buSzPts val="1800"/>
            </a:pPr>
            <a:r>
              <a:rPr lang="ru-RU" sz="1800" b="1" dirty="0">
                <a:solidFill>
                  <a:srgbClr val="073763"/>
                </a:solidFill>
              </a:rPr>
              <a:t>П</a:t>
            </a:r>
            <a:r>
              <a:rPr lang="ru-RU" sz="1800" b="1" dirty="0" smtClean="0">
                <a:solidFill>
                  <a:srgbClr val="073763"/>
                </a:solidFill>
              </a:rPr>
              <a:t>роектирование учебно-познавательной деятельности (УПД)</a:t>
            </a:r>
          </a:p>
        </p:txBody>
      </p:sp>
      <p:sp>
        <p:nvSpPr>
          <p:cNvPr id="5" name="Овал 4"/>
          <p:cNvSpPr/>
          <p:nvPr/>
        </p:nvSpPr>
        <p:spPr>
          <a:xfrm>
            <a:off x="4916950" y="3167810"/>
            <a:ext cx="2026875" cy="1282768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520708" y="3546815"/>
            <a:ext cx="936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УПД</a:t>
            </a:r>
            <a:endParaRPr lang="ru-RU" sz="2400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3211614" y="1988769"/>
            <a:ext cx="2667000" cy="103643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3408376" y="2304442"/>
            <a:ext cx="3163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целенаправленная</a:t>
            </a:r>
            <a:endParaRPr lang="ru-RU" sz="1800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1912492" y="3057525"/>
            <a:ext cx="2667000" cy="103643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2343607" y="3262854"/>
            <a:ext cx="3163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специально-организованная</a:t>
            </a:r>
            <a:endParaRPr lang="ru-RU" sz="1800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6195525" y="1992745"/>
            <a:ext cx="2667000" cy="103643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5756169" y="2010693"/>
            <a:ext cx="3773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по овладению </a:t>
            </a:r>
          </a:p>
          <a:p>
            <a:pPr algn="ctr"/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УПД-</a:t>
            </a:r>
          </a:p>
          <a:p>
            <a:pPr algn="ctr"/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компетенциями</a:t>
            </a:r>
            <a:endParaRPr lang="ru-RU" sz="1800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7310930" y="3151602"/>
            <a:ext cx="2667000" cy="103643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7760544" y="3460143"/>
            <a:ext cx="3163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регулируемая</a:t>
            </a:r>
            <a:endParaRPr lang="ru-RU" sz="1800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286499" y="2953850"/>
            <a:ext cx="152409" cy="294594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4568148" y="3701638"/>
            <a:ext cx="348801" cy="4768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6457143" y="2907561"/>
            <a:ext cx="208546" cy="340883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>
            <a:endCxn id="5" idx="6"/>
          </p:cNvCxnSpPr>
          <p:nvPr/>
        </p:nvCxnSpPr>
        <p:spPr>
          <a:xfrm flipH="1">
            <a:off x="6943825" y="3777647"/>
            <a:ext cx="367104" cy="3154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Стрелка вниз 20"/>
          <p:cNvSpPr/>
          <p:nvPr/>
        </p:nvSpPr>
        <p:spPr>
          <a:xfrm>
            <a:off x="5535012" y="4464988"/>
            <a:ext cx="778823" cy="816433"/>
          </a:xfrm>
          <a:prstGeom prst="downArrow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5795008" y="5105626"/>
            <a:ext cx="1977238" cy="75862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TextBox 52"/>
          <p:cNvSpPr txBox="1"/>
          <p:nvPr/>
        </p:nvSpPr>
        <p:spPr>
          <a:xfrm>
            <a:off x="6171297" y="5201271"/>
            <a:ext cx="2159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личностные изменения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4181280" y="5127008"/>
            <a:ext cx="1977238" cy="75862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4455408" y="5137803"/>
            <a:ext cx="21592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учебно-познавательный продукт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d08e7118b5_0_36"/>
          <p:cNvSpPr/>
          <p:nvPr/>
        </p:nvSpPr>
        <p:spPr>
          <a:xfrm>
            <a:off x="1524000" y="890217"/>
            <a:ext cx="91440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gd08e7118b5_0_36"/>
          <p:cNvSpPr/>
          <p:nvPr/>
        </p:nvSpPr>
        <p:spPr>
          <a:xfrm>
            <a:off x="1524001" y="1533155"/>
            <a:ext cx="1386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5" name="Google Shape;285;gd08e7118b5_0_3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gd08e7118b5_0_36"/>
          <p:cNvSpPr txBox="1"/>
          <p:nvPr/>
        </p:nvSpPr>
        <p:spPr>
          <a:xfrm>
            <a:off x="3429325" y="1629550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андрагогики</a:t>
            </a:r>
            <a:endParaRPr sz="1400" b="0" i="0" u="none" strike="noStrike" cap="non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gd08e7118b5_0_36"/>
          <p:cNvSpPr/>
          <p:nvPr/>
        </p:nvSpPr>
        <p:spPr>
          <a:xfrm>
            <a:off x="951463" y="1286950"/>
            <a:ext cx="10963800" cy="48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gd08e7118b5_0_36"/>
          <p:cNvSpPr/>
          <p:nvPr/>
        </p:nvSpPr>
        <p:spPr>
          <a:xfrm>
            <a:off x="2660650" y="62125"/>
            <a:ext cx="9302100" cy="156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CFE2F3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gd08e7118b5_0_36"/>
          <p:cNvSpPr txBox="1"/>
          <p:nvPr/>
        </p:nvSpPr>
        <p:spPr>
          <a:xfrm>
            <a:off x="3778525" y="396025"/>
            <a:ext cx="5903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Санкт-Петербургская академия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постдипломного педагогического образования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gd08e7118b5_0_36"/>
          <p:cNvSpPr txBox="1"/>
          <p:nvPr/>
        </p:nvSpPr>
        <p:spPr>
          <a:xfrm>
            <a:off x="1756706" y="1340663"/>
            <a:ext cx="9611400" cy="432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1" i="0" u="none" strike="noStrike" cap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Стратегии внедрения динамической модели реализации учебно-познавательной деятельности</a:t>
            </a:r>
            <a:endParaRPr sz="1400" b="1" i="0" u="none" strike="noStrike" cap="none"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gd08e7118b5_0_36"/>
          <p:cNvSpPr txBox="1"/>
          <p:nvPr/>
        </p:nvSpPr>
        <p:spPr>
          <a:xfrm>
            <a:off x="3754575" y="954548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андрагогики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gd08e7118b5_0_36"/>
          <p:cNvSpPr txBox="1"/>
          <p:nvPr/>
        </p:nvSpPr>
        <p:spPr>
          <a:xfrm>
            <a:off x="1371851" y="1745675"/>
            <a:ext cx="3230849" cy="869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1500" b="1" i="1" u="none" strike="noStrike" cap="none">
                <a:solidFill>
                  <a:srgbClr val="20124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Совместной учебно-познавательной деятельности</a:t>
            </a:r>
            <a:endParaRPr sz="1500" b="1" i="1" u="none" strike="noStrike" cap="none">
              <a:solidFill>
                <a:srgbClr val="20124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3" name="Google Shape;293;gd08e7118b5_0_36"/>
          <p:cNvSpPr txBox="1"/>
          <p:nvPr/>
        </p:nvSpPr>
        <p:spPr>
          <a:xfrm>
            <a:off x="1497700" y="3031875"/>
            <a:ext cx="31050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Сбор информации, анализ УПД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gd08e7118b5_0_36"/>
          <p:cNvSpPr txBox="1"/>
          <p:nvPr/>
        </p:nvSpPr>
        <p:spPr>
          <a:xfrm>
            <a:off x="1497700" y="3506650"/>
            <a:ext cx="31050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Выбор ИОМ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gd08e7118b5_0_36"/>
          <p:cNvSpPr txBox="1"/>
          <p:nvPr/>
        </p:nvSpPr>
        <p:spPr>
          <a:xfrm>
            <a:off x="1497700" y="3981425"/>
            <a:ext cx="31050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Моделирование ИОМ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gd08e7118b5_0_36"/>
          <p:cNvSpPr txBox="1"/>
          <p:nvPr/>
        </p:nvSpPr>
        <p:spPr>
          <a:xfrm>
            <a:off x="1497700" y="4504975"/>
            <a:ext cx="31050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Корректировка ИОМ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gd08e7118b5_0_36"/>
          <p:cNvSpPr txBox="1"/>
          <p:nvPr/>
        </p:nvSpPr>
        <p:spPr>
          <a:xfrm>
            <a:off x="1497700" y="5028525"/>
            <a:ext cx="31050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Представление результатов УПД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gd08e7118b5_0_36"/>
          <p:cNvSpPr txBox="1"/>
          <p:nvPr/>
        </p:nvSpPr>
        <p:spPr>
          <a:xfrm>
            <a:off x="4828675" y="3031875"/>
            <a:ext cx="3888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Концепт УП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gd08e7118b5_0_36"/>
          <p:cNvSpPr txBox="1"/>
          <p:nvPr/>
        </p:nvSpPr>
        <p:spPr>
          <a:xfrm>
            <a:off x="4725909" y="1581452"/>
            <a:ext cx="3991666" cy="1134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20124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Индивидуализированной (персонализированной) учебно-познавательной деятельности</a:t>
            </a:r>
            <a:endParaRPr sz="1500" b="1" i="1" u="none" strike="noStrike" cap="none">
              <a:solidFill>
                <a:srgbClr val="20124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0" name="Google Shape;300;gd08e7118b5_0_36"/>
          <p:cNvSpPr txBox="1"/>
          <p:nvPr/>
        </p:nvSpPr>
        <p:spPr>
          <a:xfrm>
            <a:off x="4828675" y="3531025"/>
            <a:ext cx="3888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Эскиз УП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gd08e7118b5_0_36"/>
          <p:cNvSpPr txBox="1"/>
          <p:nvPr/>
        </p:nvSpPr>
        <p:spPr>
          <a:xfrm>
            <a:off x="4828675" y="4030188"/>
            <a:ext cx="3888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Модель  УП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gd08e7118b5_0_36"/>
          <p:cNvSpPr txBox="1"/>
          <p:nvPr/>
        </p:nvSpPr>
        <p:spPr>
          <a:xfrm>
            <a:off x="4828675" y="4555450"/>
            <a:ext cx="3888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Корректировка УП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gd08e7118b5_0_36"/>
          <p:cNvSpPr txBox="1"/>
          <p:nvPr/>
        </p:nvSpPr>
        <p:spPr>
          <a:xfrm>
            <a:off x="4828675" y="5028525"/>
            <a:ext cx="3888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Реализация УП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gd08e7118b5_0_36"/>
          <p:cNvSpPr txBox="1"/>
          <p:nvPr/>
        </p:nvSpPr>
        <p:spPr>
          <a:xfrm>
            <a:off x="8607688" y="1611265"/>
            <a:ext cx="3615300" cy="1134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just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20124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Интеграции учебно-познавательной, проектной деятельности и других видов деятельности</a:t>
            </a:r>
            <a:endParaRPr sz="1500" b="1" i="1" u="none" strike="noStrike" cap="none">
              <a:solidFill>
                <a:srgbClr val="20124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5" name="Google Shape;305;gd08e7118b5_0_36"/>
          <p:cNvSpPr txBox="1"/>
          <p:nvPr/>
        </p:nvSpPr>
        <p:spPr>
          <a:xfrm>
            <a:off x="8943550" y="3031875"/>
            <a:ext cx="2802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Концепт ИУП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gd08e7118b5_0_36"/>
          <p:cNvSpPr txBox="1"/>
          <p:nvPr/>
        </p:nvSpPr>
        <p:spPr>
          <a:xfrm>
            <a:off x="8943550" y="3506650"/>
            <a:ext cx="2802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Эскиз ИУП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gd08e7118b5_0_36"/>
          <p:cNvSpPr txBox="1"/>
          <p:nvPr/>
        </p:nvSpPr>
        <p:spPr>
          <a:xfrm>
            <a:off x="8943550" y="3981425"/>
            <a:ext cx="2802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Модель ИУП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gd08e7118b5_0_36"/>
          <p:cNvSpPr txBox="1"/>
          <p:nvPr/>
        </p:nvSpPr>
        <p:spPr>
          <a:xfrm>
            <a:off x="8943550" y="4456200"/>
            <a:ext cx="2802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Проебразование ИУП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gd08e7118b5_0_36"/>
          <p:cNvSpPr txBox="1"/>
          <p:nvPr/>
        </p:nvSpPr>
        <p:spPr>
          <a:xfrm>
            <a:off x="8943550" y="5028525"/>
            <a:ext cx="2802900" cy="400200"/>
          </a:xfrm>
          <a:prstGeom prst="rect">
            <a:avLst/>
          </a:prstGeom>
          <a:noFill/>
          <a:ln w="19050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Продукт ИУП</a:t>
            </a:r>
            <a:endParaRPr sz="1400" b="0" i="0" u="none" strike="noStrike" cap="none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d08e7118b5_0_36"/>
          <p:cNvSpPr/>
          <p:nvPr/>
        </p:nvSpPr>
        <p:spPr>
          <a:xfrm>
            <a:off x="1238575" y="3227525"/>
            <a:ext cx="209700" cy="5715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lt2"/>
          </a:solidFill>
          <a:ln w="9525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gd08e7118b5_0_36"/>
          <p:cNvSpPr/>
          <p:nvPr/>
        </p:nvSpPr>
        <p:spPr>
          <a:xfrm>
            <a:off x="1238575" y="3731050"/>
            <a:ext cx="209700" cy="5715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lt2"/>
          </a:solidFill>
          <a:ln w="9525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gd08e7118b5_0_36"/>
          <p:cNvSpPr/>
          <p:nvPr/>
        </p:nvSpPr>
        <p:spPr>
          <a:xfrm>
            <a:off x="1238575" y="4284900"/>
            <a:ext cx="209700" cy="5715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lt2"/>
          </a:solidFill>
          <a:ln w="9525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gd08e7118b5_0_36"/>
          <p:cNvSpPr/>
          <p:nvPr/>
        </p:nvSpPr>
        <p:spPr>
          <a:xfrm>
            <a:off x="1288000" y="4789100"/>
            <a:ext cx="209700" cy="5715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lt2"/>
          </a:solidFill>
          <a:ln w="9525" cap="flat" cmpd="sng">
            <a:solidFill>
              <a:srgbClr val="2012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d08e7118b5_0_8"/>
          <p:cNvSpPr/>
          <p:nvPr/>
        </p:nvSpPr>
        <p:spPr>
          <a:xfrm>
            <a:off x="1524000" y="890217"/>
            <a:ext cx="91440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gd08e7118b5_0_8"/>
          <p:cNvSpPr/>
          <p:nvPr/>
        </p:nvSpPr>
        <p:spPr>
          <a:xfrm>
            <a:off x="1524001" y="1533155"/>
            <a:ext cx="1386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1" name="Google Shape;251;gd08e7118b5_0_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gd08e7118b5_0_8"/>
          <p:cNvSpPr txBox="1"/>
          <p:nvPr/>
        </p:nvSpPr>
        <p:spPr>
          <a:xfrm>
            <a:off x="3429325" y="1629550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андрагогики</a:t>
            </a:r>
            <a:endParaRPr sz="1400" b="0" i="0" u="none" strike="noStrike" cap="non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gd08e7118b5_0_8"/>
          <p:cNvSpPr/>
          <p:nvPr/>
        </p:nvSpPr>
        <p:spPr>
          <a:xfrm>
            <a:off x="999025" y="1366375"/>
            <a:ext cx="10963800" cy="48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gd08e7118b5_0_8"/>
          <p:cNvSpPr/>
          <p:nvPr/>
        </p:nvSpPr>
        <p:spPr>
          <a:xfrm>
            <a:off x="2786325" y="-138497"/>
            <a:ext cx="9302100" cy="156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CFE2F3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gd08e7118b5_0_8"/>
          <p:cNvSpPr txBox="1"/>
          <p:nvPr/>
        </p:nvSpPr>
        <p:spPr>
          <a:xfrm>
            <a:off x="3778525" y="396025"/>
            <a:ext cx="5903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Санкт-Петербургская академия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постдипломного педагогического образования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gd08e7118b5_0_8"/>
          <p:cNvSpPr txBox="1"/>
          <p:nvPr/>
        </p:nvSpPr>
        <p:spPr>
          <a:xfrm>
            <a:off x="1675225" y="1629525"/>
            <a:ext cx="9611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-RU" sz="1600" b="1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КОНСТАТИРУЮЩИЙ ЭКСПЕРИМЕНТ</a:t>
            </a:r>
            <a:endParaRPr sz="25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gd08e7118b5_0_8"/>
          <p:cNvSpPr txBox="1"/>
          <p:nvPr/>
        </p:nvSpPr>
        <p:spPr>
          <a:xfrm>
            <a:off x="3549351" y="977319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>
                <a:solidFill>
                  <a:srgbClr val="073763"/>
                </a:solidFill>
              </a:rPr>
              <a:t>К</a:t>
            </a: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афедра педагогики и андрагогики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gd08e7118b5_0_8"/>
          <p:cNvSpPr txBox="1"/>
          <p:nvPr/>
        </p:nvSpPr>
        <p:spPr>
          <a:xfrm>
            <a:off x="6789750" y="2653600"/>
            <a:ext cx="138600" cy="1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gd08e7118b5_0_8"/>
          <p:cNvSpPr txBox="1"/>
          <p:nvPr/>
        </p:nvSpPr>
        <p:spPr>
          <a:xfrm>
            <a:off x="5218125" y="2507475"/>
            <a:ext cx="476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ЭГ1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gd08e7118b5_0_8"/>
          <p:cNvSpPr txBox="1"/>
          <p:nvPr/>
        </p:nvSpPr>
        <p:spPr>
          <a:xfrm>
            <a:off x="5857950" y="2507475"/>
            <a:ext cx="476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ЭГ2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gd08e7118b5_0_8"/>
          <p:cNvSpPr txBox="1"/>
          <p:nvPr/>
        </p:nvSpPr>
        <p:spPr>
          <a:xfrm>
            <a:off x="6497775" y="2465875"/>
            <a:ext cx="476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ЭГ3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gd08e7118b5_0_8"/>
          <p:cNvSpPr txBox="1"/>
          <p:nvPr/>
        </p:nvSpPr>
        <p:spPr>
          <a:xfrm>
            <a:off x="7199325" y="2465875"/>
            <a:ext cx="476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КГ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3" name="Google Shape;263;gd08e7118b5_0_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83588" y="1454850"/>
            <a:ext cx="6195164" cy="4134950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gd08e7118b5_0_8"/>
          <p:cNvSpPr txBox="1"/>
          <p:nvPr/>
        </p:nvSpPr>
        <p:spPr>
          <a:xfrm>
            <a:off x="2361900" y="1454838"/>
            <a:ext cx="7760400" cy="723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444500" algn="ctr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rgbClr val="20124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Результаты оценки стартового уровня саморазвития старшеклассников</a:t>
            </a:r>
            <a:endParaRPr b="1" dirty="0">
              <a:solidFill>
                <a:srgbClr val="20124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cf461a0eee_0_224"/>
          <p:cNvSpPr/>
          <p:nvPr/>
        </p:nvSpPr>
        <p:spPr>
          <a:xfrm>
            <a:off x="1524000" y="890217"/>
            <a:ext cx="91440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gcf461a0eee_0_224"/>
          <p:cNvSpPr/>
          <p:nvPr/>
        </p:nvSpPr>
        <p:spPr>
          <a:xfrm>
            <a:off x="1524001" y="1533155"/>
            <a:ext cx="1386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34275" rIns="68550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endParaRPr sz="135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0" name="Google Shape;320;gcf461a0eee_0_2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gcf461a0eee_0_224"/>
          <p:cNvSpPr txBox="1"/>
          <p:nvPr/>
        </p:nvSpPr>
        <p:spPr>
          <a:xfrm>
            <a:off x="3429325" y="1629550"/>
            <a:ext cx="59037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андрагогики</a:t>
            </a:r>
            <a:endParaRPr sz="1400" b="0" i="0" u="none" strike="noStrike" cap="none">
              <a:solidFill>
                <a:srgbClr val="0B539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gcf461a0eee_0_224"/>
          <p:cNvSpPr/>
          <p:nvPr/>
        </p:nvSpPr>
        <p:spPr>
          <a:xfrm>
            <a:off x="999025" y="1366375"/>
            <a:ext cx="10963800" cy="4839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gcf461a0eee_0_224"/>
          <p:cNvSpPr/>
          <p:nvPr/>
        </p:nvSpPr>
        <p:spPr>
          <a:xfrm>
            <a:off x="2660650" y="62125"/>
            <a:ext cx="9302100" cy="1567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highlight>
                <a:srgbClr val="CFE2F3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gcf461a0eee_0_224"/>
          <p:cNvSpPr txBox="1"/>
          <p:nvPr/>
        </p:nvSpPr>
        <p:spPr>
          <a:xfrm>
            <a:off x="3778525" y="396025"/>
            <a:ext cx="59037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Санкт-Петербургская академия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постдипломного педагогического образования</a:t>
            </a:r>
            <a:endParaRPr sz="1500" b="1" i="1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gcf461a0eee_0_224"/>
          <p:cNvSpPr txBox="1"/>
          <p:nvPr/>
        </p:nvSpPr>
        <p:spPr>
          <a:xfrm>
            <a:off x="1675225" y="1629525"/>
            <a:ext cx="9611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ru-RU" sz="1600" b="1" i="0" u="none" strike="noStrike" cap="non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КОНТРОЛЬНЫЙ ЭКСПЕРИМЕНТ</a:t>
            </a:r>
            <a:endParaRPr sz="2500" b="0" i="0" u="none" strike="noStrike" cap="non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gcf461a0eee_0_224"/>
          <p:cNvSpPr txBox="1"/>
          <p:nvPr/>
        </p:nvSpPr>
        <p:spPr>
          <a:xfrm>
            <a:off x="5361000" y="2574150"/>
            <a:ext cx="476100" cy="369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ЭГ1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gcf461a0eee_0_224"/>
          <p:cNvSpPr txBox="1"/>
          <p:nvPr/>
        </p:nvSpPr>
        <p:spPr>
          <a:xfrm>
            <a:off x="5999175" y="2574150"/>
            <a:ext cx="476100" cy="369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ЭГ2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gcf461a0eee_0_224"/>
          <p:cNvSpPr txBox="1"/>
          <p:nvPr/>
        </p:nvSpPr>
        <p:spPr>
          <a:xfrm>
            <a:off x="6589725" y="2574150"/>
            <a:ext cx="476100" cy="369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ЭГ3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gcf461a0eee_0_224"/>
          <p:cNvSpPr txBox="1"/>
          <p:nvPr/>
        </p:nvSpPr>
        <p:spPr>
          <a:xfrm>
            <a:off x="7227900" y="2574150"/>
            <a:ext cx="476100" cy="369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ru-RU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КГ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gcf461a0eee_0_224"/>
          <p:cNvSpPr txBox="1"/>
          <p:nvPr/>
        </p:nvSpPr>
        <p:spPr>
          <a:xfrm>
            <a:off x="1809163" y="2146375"/>
            <a:ext cx="91440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444500" algn="ctr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ru-RU" sz="1400" b="1" i="0" u="none" strike="noStrike" cap="none">
                <a:solidFill>
                  <a:srgbClr val="20124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Динамика уровня саморазвития старшеклассников</a:t>
            </a:r>
            <a:endParaRPr sz="1400" b="1" i="0" u="none" strike="noStrike" cap="none">
              <a:solidFill>
                <a:srgbClr val="20124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31" name="Google Shape;331;gcf461a0eee_0_2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5475" y="1366375"/>
            <a:ext cx="7250910" cy="4839601"/>
          </a:xfrm>
          <a:prstGeom prst="rect">
            <a:avLst/>
          </a:prstGeom>
          <a:noFill/>
          <a:ln>
            <a:noFill/>
          </a:ln>
        </p:spPr>
      </p:pic>
      <p:sp>
        <p:nvSpPr>
          <p:cNvPr id="332" name="Google Shape;332;gcf461a0eee_0_224"/>
          <p:cNvSpPr txBox="1"/>
          <p:nvPr/>
        </p:nvSpPr>
        <p:spPr>
          <a:xfrm>
            <a:off x="3731814" y="955750"/>
            <a:ext cx="5903700" cy="415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-RU" sz="1500" b="1" i="1" u="none" strike="noStrike" cap="none" dirty="0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Кафедра педагогики и </a:t>
            </a:r>
            <a:r>
              <a:rPr lang="ru-RU" sz="1500" b="1" i="1" u="none" strike="noStrike" cap="none" dirty="0" err="1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андрагогики</a:t>
            </a:r>
            <a:endParaRPr sz="1500" b="1" i="1" u="none" strike="noStrike" cap="none" dirty="0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64;gd08e7118b5_0_8"/>
          <p:cNvSpPr txBox="1"/>
          <p:nvPr/>
        </p:nvSpPr>
        <p:spPr>
          <a:xfrm>
            <a:off x="2431401" y="1253183"/>
            <a:ext cx="7760400" cy="87713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444500" algn="ctr" rtl="0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rgbClr val="20124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Динамика уровня </a:t>
            </a:r>
            <a:r>
              <a:rPr lang="ru-RU" b="1" dirty="0">
                <a:solidFill>
                  <a:srgbClr val="20124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саморазвития старшеклассников</a:t>
            </a:r>
            <a:endParaRPr b="1" dirty="0">
              <a:solidFill>
                <a:srgbClr val="20124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327</Words>
  <Application>Microsoft Office PowerPoint</Application>
  <PresentationFormat>Широкоэкранный</PresentationFormat>
  <Paragraphs>90</Paragraphs>
  <Slides>8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User_1</dc:creator>
  <cp:lastModifiedBy>User_1</cp:lastModifiedBy>
  <cp:revision>16</cp:revision>
  <dcterms:created xsi:type="dcterms:W3CDTF">2021-03-23T14:29:51Z</dcterms:created>
  <dcterms:modified xsi:type="dcterms:W3CDTF">2021-04-15T10:43:27Z</dcterms:modified>
</cp:coreProperties>
</file>