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94" r:id="rId5"/>
    <p:sldId id="286" r:id="rId6"/>
    <p:sldId id="257" r:id="rId7"/>
    <p:sldId id="295" r:id="rId8"/>
    <p:sldId id="296" r:id="rId9"/>
    <p:sldId id="297" r:id="rId10"/>
    <p:sldId id="298" r:id="rId11"/>
    <p:sldId id="260" r:id="rId12"/>
    <p:sldId id="299" r:id="rId13"/>
    <p:sldId id="263" r:id="rId14"/>
    <p:sldId id="265" r:id="rId15"/>
    <p:sldId id="266" r:id="rId16"/>
    <p:sldId id="300" r:id="rId17"/>
    <p:sldId id="301" r:id="rId18"/>
    <p:sldId id="302" r:id="rId19"/>
    <p:sldId id="303" r:id="rId20"/>
    <p:sldId id="31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! Сериков Владислав Владиславович" initials="!СВВ" lastIdx="1" clrIdx="0">
    <p:extLst>
      <p:ext uri="{19B8F6BF-5375-455C-9EA6-DF929625EA0E}">
        <p15:presenceInfo xmlns:p15="http://schemas.microsoft.com/office/powerpoint/2012/main" userId="S::vnk20213@VSPC34.RU::db079472-f0be-415f-80f0-4631427cd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6:59:26.678" idx="1">
    <p:pos x="550" y="56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46847-BC89-D87C-E2AF-2EC013D7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9B796-1C33-A913-F98A-ADBC22ED0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58596-32E5-F26C-5E84-F265F3FA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ACA27-B712-2AD1-05B2-31869323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A420F-7988-A781-7D35-6347615C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9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5F4CF-D304-7ADC-BC50-2A00764C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32247-4C2C-99AF-D092-835DAA472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52FB7-85A7-A268-80CF-AFF87C7F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4990B-8AB2-8219-5A84-F6D6E151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4F874-445B-CB56-E809-BBBBBCD4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7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873209-E630-A33D-4C2C-0C84BC1B8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569FBC-0A86-A848-904F-27F2D7F46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7CFF9-29D2-77DD-E21F-76D5C8CF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E5D2C5-3709-38BF-EE3C-00CA5728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CE338-912C-DF36-995A-04949D70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0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48D-6ABB-4786-90AC-98CDD950E3D4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8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CF9-1E1B-480F-A756-C63BE2F06ABF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7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3CEF-C174-4018-AF14-774A6B77F29A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D33F-C005-461F-AAA1-182B267A7FB7}" type="datetime1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3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835-E03C-4AD4-8233-895214DD3D96}" type="datetime1">
              <a:rPr lang="ru-RU" smtClean="0"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21BF-4999-441A-98EB-85DDC78A33BD}" type="datetime1">
              <a:rPr lang="ru-RU" smtClean="0"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0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6C66-0E95-4102-A150-B6E33ADB15E3}" type="datetime1">
              <a:rPr lang="ru-RU" smtClean="0"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2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CF87-60C4-41B4-8C1B-8D47A844391E}" type="datetime1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5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2F970-4627-4ADF-000F-0669C4C3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D78920-4DF7-EDB3-F924-6587835BE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C1713-4DD5-1C84-0D7F-C1F3A4BC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E0424-24D8-CB0C-4FC1-18FCEC9A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C40AF-C9CA-CA8A-0F26-060C6371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4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1C3E-B827-41FE-B1C0-5C2BB834754F}" type="datetime1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7A2B-2C53-401F-B112-2771D6D47462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5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4048-E81B-4D59-A2BE-196651655A95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1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59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156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53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40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48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84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F15E9-154D-310D-2D07-BD21B9C7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AAE5B-688B-E75A-71E7-815EC6E7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900B5-01D2-566F-58B2-8540648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EBD03-BFC2-AAB7-26CB-B9EEA455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6D931-3AE7-DE95-D014-D85FCC42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5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5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7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331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915E2-57A6-27FB-15BE-AD173FB2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346DB-770F-B118-AFF5-51AFF1CB2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00E5A-5ED1-73FF-2ADE-9AA6FE920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694BA-9D27-CFB1-8B3D-A1CACD8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9CC31B-9906-D23B-62C6-5A90A421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169B0B-636F-E7C3-2900-13C26797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FD49A-C8FB-C63C-4BE9-33B45A62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3DD0D4-20A7-6A2E-036D-A15F83F1F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FA5EBB-2291-DCE9-1527-3EE00955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CB57B3-E5C9-4142-BDD3-AE8D1B69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C135FE-8B5A-9D76-533C-5ED3A549A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76DD3B-0502-4AED-FAB1-07349240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20C8ED-71B4-1204-9BDC-232B6760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90143C-B358-D8C1-A40F-A21140BD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CE4B2-82DC-EFDA-95AC-528165A7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45EA6-53F9-5018-51BD-32C43982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75199-D662-94C5-710A-768FF552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E899A9-F5E3-DC01-978B-EF737B64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D2E01B-C57E-1143-43F2-5BECA14A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44A125-BDF3-CEF3-C354-B705CEFF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0FD99-75A7-165B-81F0-9239FC52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2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6D16C-D90D-E40D-9B3C-29ED3F34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4A293-80AB-928E-DA92-7F9C0964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8094-FEF9-F22F-E4C8-E49C3454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851A64-01F2-5FB8-C77A-10942981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A7BD98-9FBF-3E2A-04BE-C4E34910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490B34-56D8-BB51-975D-435064AD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6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ABBD4-5654-6BF0-FE27-A8ADFCB3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4C0D8C-4787-6A31-D859-EA47EA4E6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D317E-A620-814C-EFD4-F4C9F8C48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B9DDF-DFD7-A244-1AE5-01911D64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37F83-C8E5-6002-0634-09C0CE6C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3DE5E-B750-FCDD-8EEB-4855AA01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7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9A8D7-AB1B-FF15-48CF-9C9607C8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3A643-3083-9AEF-4C10-FCDBB146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58FE3-31CE-015A-E83D-D092CC973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2A8D-6664-40E2-9AAC-AC49CC512B9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95847-5064-70E9-96F6-23AD74FF3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92600-8494-B306-707E-072E77BA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ED62-F726-4B81-AFA4-4C4F54083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5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FFA3-9D79-4044-A779-8A00788C0937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D99E49-BA85-4C2C-9698-D5E46289DF3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F0BAA-53D6-4AA3-8207-6B1BFB0CA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29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bin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yandex.ru/images/search?pos=15&amp;img_url=https%3A%2F%2Fregnum.ru%2Fuploads%2Fpictures%2Fnews%2F2019%2F09%2F03%2Fregnum_picture_1567518588_normal.jpg&amp;text=%D0%BE%D0%B1%D1%80%D0%B0%D0%B7%D0%BE%D0%B2%D0%B0%D0%BD%D0%B8%D0%B5+%D0%B1%D1%83%D0%B4%D1%83%D1%89%D0%B5%D0%B3%D0%BE&amp;lr=213&amp;rpt=simage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yandex.ru/images/search?pos=20&amp;img_url=https%3A%2F%2Fsun9-37.userapi.com%2Fc840323%2Fv840323090%2F33fd7%2Fy9xd_1fbbhQ.jpg&amp;text=%D0%BE%D0%B1%D1%80%D0%B0%D0%B7%D0%BE%D0%B2%D0%B0%D0%BD%D0%B8%D0%B5+%D0%B1%D1%83%D0%B4%D1%83%D1%89%D0%B5%D0%B3%D0%BE&amp;lr=213&amp;rpt=simage&amp;source=wi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yandex.ru/images/search?pos=13&amp;img_url=https%3A%2F%2Fpeoplevine.blob.core.windows.net%2Ffiles%2F171%2Fsurvey%2F1107%2F171669d682e-d1eb-42b9-95bf-e9557c15f70c.jpg&amp;text=%D0%BE%D0%B1%D1%80%D0%B0%D0%B7%D0%BE%D0%B2%D0%B0%D0%BD%D0%B8%D0%B5+%D0%B1%D1%83%D0%B4%D1%83%D1%89%D0%B5%D0%B3%D0%BE&amp;lr=213&amp;rpt=simage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280E3-E9FD-4597-62E4-4C4FF8F95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Функции дидактики в проектировании обучения: современная интерпретация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5352C4-581F-FDD8-7C24-C73724329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176"/>
            <a:ext cx="9144000" cy="9541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Сериков Владислав Владиславович </a:t>
            </a:r>
            <a:r>
              <a:rPr lang="ru-RU" dirty="0"/>
              <a:t>- Институт стратегии развития образования, лаборатория дидактики общего и профессионального образования, Москва</a:t>
            </a:r>
          </a:p>
        </p:txBody>
      </p:sp>
    </p:spTree>
    <p:extLst>
      <p:ext uri="{BB962C8B-B14F-4D97-AF65-F5344CB8AC3E}">
        <p14:creationId xmlns:p14="http://schemas.microsoft.com/office/powerpoint/2010/main" val="92988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EA822-01E6-5F52-249A-1305FB4B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23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Закономерность задачно-деятельностного представления содержания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76ACB-1D00-50ED-9F91-8B743BD7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942"/>
            <a:ext cx="10515600" cy="5868063"/>
          </a:xfrm>
        </p:spPr>
        <p:txBody>
          <a:bodyPr/>
          <a:lstStyle/>
          <a:p>
            <a:r>
              <a:rPr lang="ru-RU" dirty="0"/>
              <a:t>Обучить человека можно только тому, что можно представить как определенный </a:t>
            </a:r>
            <a:r>
              <a:rPr lang="ru-RU" b="1" dirty="0"/>
              <a:t>вид</a:t>
            </a:r>
            <a:r>
              <a:rPr lang="ru-RU" dirty="0"/>
              <a:t>, </a:t>
            </a:r>
            <a:r>
              <a:rPr lang="ru-RU" b="1" dirty="0"/>
              <a:t>ориентир </a:t>
            </a:r>
            <a:r>
              <a:rPr lang="ru-RU" dirty="0"/>
              <a:t>или </a:t>
            </a:r>
            <a:r>
              <a:rPr lang="ru-RU" b="1" dirty="0"/>
              <a:t>способ</a:t>
            </a:r>
            <a:r>
              <a:rPr lang="ru-RU" dirty="0"/>
              <a:t> деятельности!</a:t>
            </a:r>
          </a:p>
          <a:p>
            <a:r>
              <a:rPr lang="ru-RU" dirty="0"/>
              <a:t>То, что нельзя представить как деятельность (чувства, эмоции), усваивается с помощью других, не дидактических инструментов.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Закономерность единства содержательного и процессуального компонентов обучения: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усваиваемому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виду опыта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определенная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способ организации этой деятельности –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обучения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6D046-1661-6109-8D10-D0AD0F69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" y="5692834"/>
            <a:ext cx="2083243" cy="15902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9CCCE4-7ADA-D2CC-50BA-C77FD5C27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3" y="5657687"/>
            <a:ext cx="2083244" cy="1386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6EC55D-CBAB-8C94-1230-CB537EC62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33" y="5657687"/>
            <a:ext cx="2464540" cy="1386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5E62BB-100B-500B-0F3A-0664D2929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93" y="5637289"/>
            <a:ext cx="2655737" cy="1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58A0-4030-4934-98C5-21B06E7F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0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3ACE8-7E61-40B2-A2C9-2A30F270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66382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Закономерность усвоения через учебную деятельность:</a:t>
            </a: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– это усвоение культурного опыта через особый вид деятельности –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учебную деятельность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деятельность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метадеятельность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которой происходит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усвоение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какой-то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деятельности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Освоение этой другой деятельности через ее воссоздание (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деятельность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при наличии учебного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(мотива  саморазвития), учебной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направляющего к определенному виду опыта.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существует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 деятельности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– Столько, сколько видов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образования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8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34975-9BD8-4871-87F2-FA77BBCB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5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Закономерности обучения…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B57CD-8246-4F35-97C6-962D0C4B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5502302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Закономерность единства содержания и формы:</a:t>
            </a:r>
          </a:p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Каждому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виду содержания соответствует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его «донесения» - способ отношений между обучающим и обучающимися (фронтальная, групповая, индивидуальная, сетевая) </a:t>
            </a:r>
            <a:endParaRPr lang="ru-RU" sz="3600" dirty="0"/>
          </a:p>
        </p:txBody>
      </p:sp>
      <p:pic>
        <p:nvPicPr>
          <p:cNvPr id="4" name="Рисунок 3" descr="PISA: Качество образования 100 школ Москвы выше лучших мировых стандартов.">
            <a:hlinkClick r:id="rId2"/>
            <a:extLst>
              <a:ext uri="{FF2B5EF4-FFF2-40B4-BE49-F238E27FC236}">
                <a16:creationId xmlns:a16="http://schemas.microsoft.com/office/drawing/2014/main" id="{402B44EA-2D7B-4CC4-A805-18349C341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24" y="3983603"/>
            <a:ext cx="3657600" cy="250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4E208-FDD8-C76A-6E91-52F96FD91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5" y="4163566"/>
            <a:ext cx="3912041" cy="2575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EFEEC6-273C-B23C-B500-22E3B048E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25" y="4264803"/>
            <a:ext cx="2872895" cy="21518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BEDE8F-91B9-2B4D-83C7-34D1F11A0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8" y="-24889"/>
            <a:ext cx="3371354" cy="15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B1392-C22E-418D-91A3-AF736333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60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Закономерности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C69E2-4F7A-480B-8CE3-BDCA294B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Закономерность субъектной позиции обучающегося:</a:t>
            </a: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обучающего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делегирование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своей функции самому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обучающемуся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развитие у него умения организовывать свое обучение, быть субъектом учебной деятельности.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Future world on emaze.">
            <a:hlinkClick r:id="rId2"/>
            <a:extLst>
              <a:ext uri="{FF2B5EF4-FFF2-40B4-BE49-F238E27FC236}">
                <a16:creationId xmlns:a16="http://schemas.microsoft.com/office/drawing/2014/main" id="{FE5BAFD6-271C-4A27-B0F3-32A9B95024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46" y="3000596"/>
            <a:ext cx="4096248" cy="222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33F0F-5107-FE2A-B630-DCB99DE09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6" y="3226903"/>
            <a:ext cx="3396902" cy="32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BEE74-FFD4-DBB3-CE59-25E472E6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365126"/>
            <a:ext cx="7108466" cy="10104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Особенности дидактического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обоснования (проектирования)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BBC42-43A5-E6C1-BF9E-92093E89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7"/>
            <a:ext cx="10515600" cy="515244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dirty="0"/>
              <a:t>: «человек владеющий…» Чем? – </a:t>
            </a:r>
            <a:r>
              <a:rPr lang="ru-RU" u="sng" dirty="0"/>
              <a:t>5 видов опыта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Содержание образования </a:t>
            </a:r>
            <a:r>
              <a:rPr lang="ru-RU" dirty="0"/>
              <a:t>– конкретизация цели – отбор видов опыта и их </a:t>
            </a:r>
            <a:r>
              <a:rPr lang="ru-RU" u="sng" dirty="0"/>
              <a:t>задачно-деятельностное представление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Условия усвоения </a:t>
            </a:r>
            <a:r>
              <a:rPr lang="ru-RU" dirty="0"/>
              <a:t>– </a:t>
            </a:r>
            <a:r>
              <a:rPr lang="ru-RU" u="sng" dirty="0"/>
              <a:t>выбор вида учебной деятельности </a:t>
            </a:r>
            <a:r>
              <a:rPr lang="ru-RU" dirty="0"/>
              <a:t>на основе принципа единства содержательного и процессуального…</a:t>
            </a:r>
          </a:p>
          <a:p>
            <a:r>
              <a:rPr lang="ru-RU" b="1" dirty="0">
                <a:solidFill>
                  <a:srgbClr val="FF0000"/>
                </a:solidFill>
              </a:rPr>
              <a:t>Методы обучения </a:t>
            </a:r>
            <a:r>
              <a:rPr lang="ru-RU" dirty="0"/>
              <a:t>– </a:t>
            </a:r>
            <a:r>
              <a:rPr lang="ru-RU" u="sng" dirty="0"/>
              <a:t>способы организации учебной деятельности. </a:t>
            </a:r>
            <a:r>
              <a:rPr lang="ru-RU" dirty="0"/>
              <a:t> (требуемой)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Контроль и оценка</a:t>
            </a:r>
            <a:r>
              <a:rPr lang="ru-RU" dirty="0"/>
              <a:t> – </a:t>
            </a:r>
            <a:r>
              <a:rPr lang="ru-RU" u="sng" dirty="0"/>
              <a:t>с учетом специфики </a:t>
            </a:r>
            <a:r>
              <a:rPr lang="ru-RU" dirty="0"/>
              <a:t>компонента содержания образования.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3B1F7-B4EB-19A1-A2F4-853AEBFC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51" y="143123"/>
            <a:ext cx="3133788" cy="17890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E9B58-FF18-6BA5-5064-FE7755017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08" y="4394429"/>
            <a:ext cx="250066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1CD98-DE47-BDD3-F6C3-7EDFACAB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5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Что изменилось с появлением ЦОС –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цифровой образовательной среды?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134EC-3C41-67C1-8724-E5EF6087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456"/>
            <a:ext cx="10515600" cy="493441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</a:rPr>
              <a:t>Цель</a:t>
            </a:r>
            <a:r>
              <a:rPr lang="ru-RU" dirty="0"/>
              <a:t>  - человек  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с новыми возможностями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(</a:t>
            </a:r>
            <a:r>
              <a:rPr lang="ru-RU" u="sng" dirty="0"/>
              <a:t>«сетевая личность»</a:t>
            </a:r>
            <a:r>
              <a:rPr lang="ru-RU" dirty="0"/>
              <a:t>).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Субъект обучения</a:t>
            </a:r>
            <a:r>
              <a:rPr lang="ru-RU" dirty="0"/>
              <a:t> – </a:t>
            </a:r>
            <a:r>
              <a:rPr lang="ru-RU" u="sng" dirty="0"/>
              <a:t>педагог</a:t>
            </a:r>
            <a:r>
              <a:rPr lang="ru-RU" dirty="0"/>
              <a:t>, </a:t>
            </a:r>
            <a:r>
              <a:rPr lang="ru-RU" u="sng" dirty="0"/>
              <a:t>ученик </a:t>
            </a:r>
            <a:r>
              <a:rPr lang="ru-RU" dirty="0">
                <a:solidFill>
                  <a:srgbClr val="FF0000"/>
                </a:solidFill>
              </a:rPr>
              <a:t>+</a:t>
            </a:r>
            <a:r>
              <a:rPr lang="ru-RU" dirty="0"/>
              <a:t> </a:t>
            </a:r>
            <a:r>
              <a:rPr lang="ru-RU" u="sng" dirty="0"/>
              <a:t>информационное пространство.</a:t>
            </a:r>
          </a:p>
          <a:p>
            <a:r>
              <a:rPr lang="ru-RU" b="1" dirty="0">
                <a:solidFill>
                  <a:srgbClr val="0070C0"/>
                </a:solidFill>
              </a:rPr>
              <a:t>Содержание образование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опыт взаимодействия </a:t>
            </a:r>
            <a:r>
              <a:rPr lang="ru-RU" u="sng" dirty="0"/>
              <a:t>с искусственным интеллектом…</a:t>
            </a:r>
          </a:p>
          <a:p>
            <a:r>
              <a:rPr lang="ru-RU" b="1" dirty="0">
                <a:solidFill>
                  <a:srgbClr val="0070C0"/>
                </a:solidFill>
              </a:rPr>
              <a:t>Условия усвоения 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</a:t>
            </a:r>
            <a:r>
              <a:rPr lang="ru-RU" u="sng" dirty="0"/>
              <a:t>цифровая трансформация </a:t>
            </a:r>
            <a:r>
              <a:rPr lang="ru-RU" dirty="0"/>
              <a:t>атрибутов образовательной среды.</a:t>
            </a:r>
          </a:p>
          <a:p>
            <a:r>
              <a:rPr lang="ru-RU" b="1" dirty="0">
                <a:solidFill>
                  <a:srgbClr val="0070C0"/>
                </a:solidFill>
              </a:rPr>
              <a:t>Методы обучения </a:t>
            </a:r>
            <a:r>
              <a:rPr lang="ru-RU" b="1" dirty="0">
                <a:solidFill>
                  <a:srgbClr val="FF0000"/>
                </a:solidFill>
              </a:rPr>
              <a:t>+ </a:t>
            </a:r>
            <a:r>
              <a:rPr lang="ru-RU" dirty="0"/>
              <a:t>опосредованы </a:t>
            </a:r>
            <a:r>
              <a:rPr lang="ru-RU" u="sng" dirty="0"/>
              <a:t>цифровыми технологиями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Средства контроля 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</a:t>
            </a:r>
            <a:r>
              <a:rPr lang="ru-RU" u="sng" dirty="0"/>
              <a:t>автоматизированы</a:t>
            </a:r>
            <a:r>
              <a:rPr lang="ru-RU" dirty="0"/>
              <a:t>!</a:t>
            </a:r>
          </a:p>
          <a:p>
            <a:r>
              <a:rPr lang="ru-RU" b="1" dirty="0">
                <a:solidFill>
                  <a:srgbClr val="FF0000"/>
                </a:solidFill>
              </a:rPr>
              <a:t>Новое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важное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скорость </a:t>
            </a:r>
            <a:r>
              <a:rPr lang="ru-RU" u="sng" dirty="0"/>
              <a:t>обновления образовательной ситуации!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8D3E4-F17A-5A0C-9900-16777FBA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75" y="214686"/>
            <a:ext cx="3551725" cy="22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54367-E4F0-4C8B-39AE-495E93A1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происходит (произойдет) с самой дидактикой?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34CC86-0F8F-1236-AE92-448551D3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107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Общие законы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дидактики</a:t>
            </a:r>
            <a:r>
              <a:rPr lang="ru-RU" dirty="0"/>
              <a:t>(задачно-деятельностное представление содержания, единство содержательного и  процессуального, принципы выбора учебной деятельности и др.) </a:t>
            </a:r>
            <a:r>
              <a:rPr lang="ru-RU" b="1" dirty="0">
                <a:solidFill>
                  <a:srgbClr val="C00000"/>
                </a:solidFill>
              </a:rPr>
              <a:t>не изменятся, пока не изменится природа самого человека!</a:t>
            </a:r>
          </a:p>
          <a:p>
            <a:r>
              <a:rPr lang="ru-RU" b="1" dirty="0">
                <a:solidFill>
                  <a:srgbClr val="C00000"/>
                </a:solidFill>
              </a:rPr>
              <a:t>Но </a:t>
            </a:r>
            <a:r>
              <a:rPr lang="ru-RU" dirty="0"/>
              <a:t>появятся </a:t>
            </a:r>
            <a:r>
              <a:rPr lang="ru-RU" b="1" dirty="0"/>
              <a:t>новые поля исследования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Откуда поступает </a:t>
            </a:r>
            <a:r>
              <a:rPr lang="ru-RU" u="sng" dirty="0"/>
              <a:t>ориентирующее воздействие</a:t>
            </a:r>
            <a:r>
              <a:rPr lang="ru-RU" dirty="0"/>
              <a:t>? (учитель 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цифровое пространство)</a:t>
            </a:r>
          </a:p>
          <a:p>
            <a:pPr>
              <a:buFontTx/>
              <a:buChar char="-"/>
            </a:pPr>
            <a:r>
              <a:rPr lang="ru-RU" u="sng" dirty="0"/>
              <a:t>Учебная деятельность </a:t>
            </a:r>
            <a:r>
              <a:rPr lang="ru-RU" dirty="0"/>
              <a:t>– коммуникация с цифровым интеллектом.</a:t>
            </a:r>
          </a:p>
          <a:p>
            <a:pPr>
              <a:buFontTx/>
              <a:buChar char="-"/>
            </a:pPr>
            <a:r>
              <a:rPr lang="ru-RU" dirty="0"/>
              <a:t>Функции и </a:t>
            </a:r>
            <a:r>
              <a:rPr lang="ru-RU" u="sng" dirty="0"/>
              <a:t>новые возможности учителя </a:t>
            </a:r>
            <a:r>
              <a:rPr lang="ru-RU" dirty="0"/>
              <a:t>(«тотальная индивидуализация» + сетевые взаимодействие).</a:t>
            </a:r>
          </a:p>
        </p:txBody>
      </p:sp>
    </p:spTree>
    <p:extLst>
      <p:ext uri="{BB962C8B-B14F-4D97-AF65-F5344CB8AC3E}">
        <p14:creationId xmlns:p14="http://schemas.microsoft.com/office/powerpoint/2010/main" val="162636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687BF-97E1-E9BF-523D-A7F8D3FD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 станет для человека искусственный интеллект – слугой, другом или хозяином?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CF895-0E96-6018-3B68-F23195FF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Дидактика - одна из тех наук, которые ищут пути сохранения и утверждения человека!..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3E7716-2C1B-9F45-CF7F-7E7299C9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68" y="1665401"/>
            <a:ext cx="5494351" cy="32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4c6e5c8613e7665c1db183d99e206f7.jpg"/>
          <p:cNvPicPr>
            <a:picLocks noChangeAspect="1"/>
          </p:cNvPicPr>
          <p:nvPr/>
        </p:nvPicPr>
        <p:blipFill>
          <a:blip r:embed="rId2" cstate="print"/>
          <a:srcRect l="20301" r="23871"/>
          <a:stretch>
            <a:fillRect/>
          </a:stretch>
        </p:blipFill>
        <p:spPr>
          <a:xfrm>
            <a:off x="6238877" y="1571612"/>
            <a:ext cx="3828167" cy="3857652"/>
          </a:xfrm>
          <a:prstGeom prst="flowChartAlternateProcess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38282" y="614702"/>
            <a:ext cx="8715436" cy="39908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shade val="75000"/>
                  </a:srgbClr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Институт стратегии развития образования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DFCEA-61EF-544D-AAB5-3D18A4A1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8" y="567154"/>
            <a:ext cx="1086478" cy="6397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D252C-5698-8B4A-9A39-3C0E75F66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998" y="567154"/>
            <a:ext cx="1045350" cy="5878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FABA7-E8BF-495A-984F-493C88BBA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505049" y="5895784"/>
            <a:ext cx="282902" cy="28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DB0C8-C0E4-40F1-A43E-23BE78850D5F}"/>
              </a:ext>
            </a:extLst>
          </p:cNvPr>
          <p:cNvSpPr txBox="1"/>
          <p:nvPr/>
        </p:nvSpPr>
        <p:spPr>
          <a:xfrm>
            <a:off x="-1560039" y="3315772"/>
            <a:ext cx="9009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shade val="75000"/>
                </a:srgbClr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shade val="75000"/>
                </a:srgbClr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shade val="75000"/>
                  </a:srgbClr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shade val="75000"/>
                  </a:srgbClr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vladislav.cerikoff@yandex.ru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shade val="75000"/>
                </a:srgbClr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B973B-0353-496E-9051-382F909DA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3" y="1470274"/>
            <a:ext cx="5573835" cy="31352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EFA26F-064E-0925-76E4-7131E5A85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9" y="1470274"/>
            <a:ext cx="5573835" cy="3135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6341" y="500933"/>
            <a:ext cx="7867045" cy="559517"/>
          </a:xfrm>
        </p:spPr>
        <p:txBody>
          <a:bodyPr>
            <a:noAutofit/>
          </a:bodyPr>
          <a:lstStyle/>
          <a:p>
            <a:r>
              <a:rPr lang="ru-RU" sz="3600" dirty="0"/>
              <a:t> </a:t>
            </a:r>
            <a:br>
              <a:rPr lang="ru-RU" sz="3600" dirty="0"/>
            </a:br>
            <a:r>
              <a:rPr lang="ru-RU" sz="4000" b="1" dirty="0">
                <a:solidFill>
                  <a:srgbClr val="6D276A"/>
                </a:solidFill>
              </a:rPr>
              <a:t>О чем наука дидактика?</a:t>
            </a:r>
            <a:br>
              <a:rPr lang="ru-RU" sz="4000" dirty="0"/>
            </a:br>
            <a:endParaRPr lang="ru-RU" sz="4000" b="1" dirty="0">
              <a:solidFill>
                <a:srgbClr val="6D276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819" y="1272209"/>
            <a:ext cx="10017981" cy="653318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>
                <a:solidFill>
                  <a:srgbClr val="6D276A"/>
                </a:solidFill>
              </a:rPr>
              <a:t>Большинство наук об обучении изучают какой-то его аспект как социального явления:</a:t>
            </a:r>
            <a:endParaRPr lang="ru-RU" sz="9600" i="1" dirty="0">
              <a:solidFill>
                <a:srgbClr val="6D276A"/>
              </a:solidFill>
            </a:endParaRPr>
          </a:p>
          <a:p>
            <a:r>
              <a:rPr lang="ru-RU" sz="9600" i="1" dirty="0">
                <a:solidFill>
                  <a:srgbClr val="6D276A"/>
                </a:solidFill>
              </a:rPr>
              <a:t> </a:t>
            </a:r>
            <a:r>
              <a:rPr lang="ru-RU" sz="9600" b="1" i="1" dirty="0">
                <a:solidFill>
                  <a:srgbClr val="41708E"/>
                </a:solidFill>
              </a:rPr>
              <a:t>Философия</a:t>
            </a:r>
            <a:r>
              <a:rPr lang="ru-RU" sz="9600" b="1" dirty="0"/>
              <a:t> – роль обучения в наследовании культурного опыта.</a:t>
            </a:r>
            <a:endParaRPr lang="ru-RU" sz="9600" dirty="0"/>
          </a:p>
          <a:p>
            <a:r>
              <a:rPr lang="ru-RU" sz="9600" b="1" i="1" dirty="0">
                <a:solidFill>
                  <a:srgbClr val="41708E"/>
                </a:solidFill>
              </a:rPr>
              <a:t>Социология</a:t>
            </a:r>
            <a:r>
              <a:rPr lang="ru-RU" sz="9600" b="1" dirty="0">
                <a:solidFill>
                  <a:srgbClr val="41708E"/>
                </a:solidFill>
              </a:rPr>
              <a:t> </a:t>
            </a:r>
            <a:r>
              <a:rPr lang="ru-RU" sz="9600" b="1" dirty="0"/>
              <a:t>– взаимосвязь содержания и методов обучения с различными социальными феноменами. </a:t>
            </a:r>
            <a:endParaRPr lang="ru-RU" sz="9600" dirty="0"/>
          </a:p>
          <a:p>
            <a:r>
              <a:rPr lang="ru-RU" sz="9600" b="1" i="1" dirty="0">
                <a:solidFill>
                  <a:srgbClr val="41708E"/>
                </a:solidFill>
              </a:rPr>
              <a:t>Психология</a:t>
            </a:r>
            <a:r>
              <a:rPr lang="ru-RU" sz="9600" b="1" dirty="0"/>
              <a:t> – закономерности развития человека в процессе обучения, психология учебной и обучающей деятельности. </a:t>
            </a:r>
            <a:endParaRPr lang="ru-RU" sz="9600" dirty="0"/>
          </a:p>
          <a:p>
            <a:r>
              <a:rPr lang="ru-RU" sz="9600" b="1" i="1" dirty="0">
                <a:solidFill>
                  <a:srgbClr val="41708E"/>
                </a:solidFill>
              </a:rPr>
              <a:t>Кибернетика</a:t>
            </a:r>
            <a:r>
              <a:rPr lang="ru-RU" sz="9600" b="1" dirty="0"/>
              <a:t> – обучение как управляемая, информационная система.</a:t>
            </a:r>
            <a:endParaRPr lang="ru-RU" sz="9600" dirty="0"/>
          </a:p>
          <a:p>
            <a:r>
              <a:rPr lang="ru-RU" sz="9600" b="1" i="1" dirty="0">
                <a:solidFill>
                  <a:srgbClr val="41708E"/>
                </a:solidFill>
              </a:rPr>
              <a:t>Методика</a:t>
            </a:r>
            <a:r>
              <a:rPr lang="ru-RU" sz="9600" b="1" dirty="0"/>
              <a:t> – трансформация науки в учебный предмет и выбор адекватного метода усвоения.</a:t>
            </a:r>
            <a:endParaRPr lang="ru-RU" sz="9600" dirty="0"/>
          </a:p>
          <a:p>
            <a:r>
              <a:rPr lang="ru-RU" sz="9600" b="1" i="1" dirty="0">
                <a:solidFill>
                  <a:srgbClr val="41708E"/>
                </a:solidFill>
              </a:rPr>
              <a:t>Экономика</a:t>
            </a:r>
            <a:r>
              <a:rPr lang="ru-RU" sz="9600" b="1" dirty="0"/>
              <a:t> – услуга, рынок образовательных услуг, экономическая эффективность образования.</a:t>
            </a:r>
            <a:endParaRPr lang="ru-RU" sz="9600" dirty="0"/>
          </a:p>
          <a:p>
            <a:r>
              <a:rPr lang="ru-RU" sz="9600" b="1" i="1" dirty="0">
                <a:solidFill>
                  <a:srgbClr val="41708E"/>
                </a:solidFill>
              </a:rPr>
              <a:t>Юриспруденция</a:t>
            </a:r>
            <a:r>
              <a:rPr lang="ru-RU" sz="9600" b="1" dirty="0"/>
              <a:t> – образовательное право…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2800" dirty="0">
                <a:solidFill>
                  <a:srgbClr val="C00000"/>
                </a:solidFill>
              </a:rPr>
              <a:t> Ни одна из этих наук не отвечает на вопрос: </a:t>
            </a:r>
            <a:r>
              <a:rPr lang="ru-RU" sz="12800" b="1" dirty="0">
                <a:solidFill>
                  <a:srgbClr val="C00000"/>
                </a:solidFill>
              </a:rPr>
              <a:t>как создать обучение?</a:t>
            </a:r>
            <a:r>
              <a:rPr lang="ru-RU" sz="12800" dirty="0">
                <a:solidFill>
                  <a:srgbClr val="C00000"/>
                </a:solidFill>
              </a:rPr>
              <a:t> Это – прерогатива ДИДАКТИКИ…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object 24"/>
          <p:cNvSpPr>
            <a:spLocks/>
          </p:cNvSpPr>
          <p:nvPr/>
        </p:nvSpPr>
        <p:spPr bwMode="auto">
          <a:xfrm>
            <a:off x="342739" y="903696"/>
            <a:ext cx="1261110" cy="156754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90" y="1"/>
            <a:ext cx="2792210" cy="2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6" y="1"/>
            <a:ext cx="5090601" cy="2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845277" y="5925146"/>
            <a:ext cx="8830962" cy="87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038525" y="5136543"/>
            <a:ext cx="9008418" cy="156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0" i="1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75B66-8387-43CE-B212-B909B241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3201"/>
            <a:ext cx="10490516" cy="545041"/>
          </a:xfrm>
        </p:spPr>
        <p:txBody>
          <a:bodyPr>
            <a:noAutofit/>
          </a:bodyPr>
          <a:lstStyle/>
          <a:p>
            <a:r>
              <a:rPr lang="ru-RU" sz="3600" b="1" dirty="0"/>
              <a:t>Источник дидактических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6217C-A381-4B0A-90E9-A62A69824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99" y="598242"/>
            <a:ext cx="11866375" cy="611114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- противоречие между биологической и социальной эволюцией человека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</a:rPr>
              <a:t>новорожденный во времена                    и              младенец сегодня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</a:rPr>
              <a:t> Аристотеля…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spcBef>
                <a:spcPts val="0"/>
              </a:spcBef>
              <a:buFontTx/>
              <a:buChar char="-"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Вряд ли сильно отличаются друг от друга!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Чего нельзя сказать о цивилизациях,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                                    в которые им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                                        предстоит войти!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FE72A-3045-44C0-A578-548A6EC69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55" y="1846247"/>
            <a:ext cx="3135087" cy="18918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80ACBB-7B81-4939-8900-4F3F51AC5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24" y="1734822"/>
            <a:ext cx="2362676" cy="2264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356CC0-0033-4F41-8424-567BBCE46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37" y="5133938"/>
            <a:ext cx="1953749" cy="1890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53A7C9-BCC2-4140-87FC-72D3865AF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77" y="4593768"/>
            <a:ext cx="3622771" cy="22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EA19E-0A7C-F4C7-94AC-71FA37FF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ru-RU" b="1" dirty="0"/>
              <a:t>Вопросы, решаемые дидактикой: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B2C07-54E0-D2EE-ABF2-C7F30AF0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41"/>
            <a:ext cx="10515600" cy="5629522"/>
          </a:xfrm>
        </p:spPr>
        <p:txBody>
          <a:bodyPr/>
          <a:lstStyle/>
          <a:p>
            <a:r>
              <a:rPr lang="ru-RU" b="1" dirty="0"/>
              <a:t>Как превратить феномены культуры в содержание образования?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При каких условиях содержание может </a:t>
            </a:r>
            <a:r>
              <a:rPr lang="ru-RU" b="1"/>
              <a:t>быть усвоено</a:t>
            </a:r>
            <a:r>
              <a:rPr lang="ru-RU" b="1" dirty="0"/>
              <a:t>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Существуют ли универсальные закономерности </a:t>
            </a:r>
          </a:p>
          <a:p>
            <a:pPr marL="0" indent="0">
              <a:buNone/>
            </a:pPr>
            <a:r>
              <a:rPr lang="ru-RU" b="1" dirty="0"/>
              <a:t>обучения?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C3BAC-74AD-B362-4C92-F1DD5F7A0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61" y="1673584"/>
            <a:ext cx="3650975" cy="13812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7C72C-9C7F-4582-0AC8-C39140D42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04" y="3504370"/>
            <a:ext cx="3497288" cy="23159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F536B4-FC7B-8D15-FD69-B4993A31F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98" y="5397098"/>
            <a:ext cx="3221603" cy="18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F9902-375D-779E-A591-B6D1338D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Что такое обучение? О сущности…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B1A34-15E8-27A9-A86B-A6E63237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Обучение</a:t>
            </a:r>
            <a:r>
              <a:rPr lang="ru-RU" dirty="0"/>
              <a:t> – способ «передачи» культурного опыта, посредством включения обучающегося в </a:t>
            </a:r>
            <a:r>
              <a:rPr lang="ru-RU" b="1" dirty="0">
                <a:solidFill>
                  <a:srgbClr val="FF0000"/>
                </a:solidFill>
              </a:rPr>
              <a:t>деятельность</a:t>
            </a:r>
            <a:r>
              <a:rPr lang="ru-RU" dirty="0"/>
              <a:t>, в которой этот </a:t>
            </a:r>
            <a:r>
              <a:rPr lang="ru-RU" u="sng" dirty="0"/>
              <a:t>опыт воспроизводится в дидактически адаптированной форме</a:t>
            </a:r>
            <a:r>
              <a:rPr lang="ru-RU" dirty="0"/>
              <a:t>.</a:t>
            </a:r>
          </a:p>
          <a:p>
            <a:r>
              <a:rPr lang="ru-RU" dirty="0"/>
              <a:t>Какие трансформации претерпевает опыт, чтобы быть усвоенным? </a:t>
            </a:r>
          </a:p>
          <a:p>
            <a:r>
              <a:rPr lang="ru-RU" dirty="0"/>
              <a:t> Придание ему </a:t>
            </a:r>
            <a:r>
              <a:rPr lang="ru-RU" b="1" dirty="0">
                <a:solidFill>
                  <a:srgbClr val="FF0000"/>
                </a:solidFill>
              </a:rPr>
              <a:t>формы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обобщенной, -задачной, -</a:t>
            </a:r>
            <a:r>
              <a:rPr lang="ru-RU" dirty="0">
                <a:solidFill>
                  <a:srgbClr val="FF0000"/>
                </a:solidFill>
              </a:rPr>
              <a:t>деятельностной</a:t>
            </a:r>
            <a:r>
              <a:rPr lang="ru-RU" dirty="0"/>
              <a:t>,</a:t>
            </a:r>
          </a:p>
          <a:p>
            <a:pPr>
              <a:buFontTx/>
              <a:buChar char="-"/>
            </a:pPr>
            <a:r>
              <a:rPr lang="ru-RU" dirty="0"/>
              <a:t>коммуникативно-диалогической, - наглядной, - понимаемой,</a:t>
            </a:r>
          </a:p>
          <a:p>
            <a:pPr>
              <a:buFontTx/>
              <a:buChar char="-"/>
            </a:pPr>
            <a:r>
              <a:rPr lang="ru-RU" dirty="0"/>
              <a:t>процессуальной (поэтапной), адаптируемой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1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44E3A-580E-5F03-BABC-DD3CC0CC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71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Условия усвоения опыта в образовательном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14FF9-8479-846F-29BF-5C02B7BF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8"/>
            <a:ext cx="10515600" cy="5748793"/>
          </a:xfrm>
        </p:spPr>
        <p:txBody>
          <a:bodyPr/>
          <a:lstStyle/>
          <a:p>
            <a:r>
              <a:rPr lang="ru-RU" dirty="0"/>
              <a:t>представление опыта в дидактически адаптированной форме;</a:t>
            </a:r>
          </a:p>
          <a:p>
            <a:r>
              <a:rPr lang="ru-RU" dirty="0"/>
              <a:t>наличие «ориентировочной основы» (понятия, правила, закона, теории, образца и т.п.)</a:t>
            </a:r>
          </a:p>
          <a:p>
            <a:r>
              <a:rPr lang="ru-RU" dirty="0"/>
              <a:t>                                   Прим. </a:t>
            </a:r>
            <a:r>
              <a:rPr lang="ru-RU" b="1" dirty="0"/>
              <a:t>Что усваивается в обучении?</a:t>
            </a:r>
            <a:r>
              <a:rPr lang="ru-RU" dirty="0"/>
              <a:t> –   </a:t>
            </a:r>
          </a:p>
          <a:p>
            <a:pPr marL="0" indent="0">
              <a:buNone/>
            </a:pPr>
            <a:r>
              <a:rPr lang="ru-RU" dirty="0"/>
              <a:t>                                    </a:t>
            </a:r>
            <a:r>
              <a:rPr lang="ru-RU" b="1" dirty="0">
                <a:solidFill>
                  <a:srgbClr val="FF0000"/>
                </a:solidFill>
              </a:rPr>
              <a:t>Усваивается то, что служит ориентировочной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                 основой решения учебной задачи !!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                                           </a:t>
            </a:r>
            <a:r>
              <a:rPr lang="ru-RU" sz="28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(Золотое правило дидактики!)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kern="1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b="1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«Открытие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Америки»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b="1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b="1" kern="1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9F01B-F6C7-45E0-5CD9-AD2476915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1" y="3811408"/>
            <a:ext cx="2905125" cy="1571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F456DF-7707-603A-1B55-EA3BFB675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79" y="4288530"/>
            <a:ext cx="1706755" cy="1706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5D2685-DC25-745E-CCBB-30F01CF9B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1" y="5193590"/>
            <a:ext cx="2526609" cy="14781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DECE13-A65A-AF53-1E71-981D1B4A6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4" y="4868181"/>
            <a:ext cx="1502298" cy="18427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936AE-3895-EE22-44BE-8B5D089EE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4" y="47497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5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A09C1-31C6-6F23-2929-AAFF0091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Продолжение…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09E60-FFF3-8876-3041-C41CB820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208598"/>
            <a:ext cx="10757452" cy="5462546"/>
          </a:xfrm>
        </p:spPr>
        <p:txBody>
          <a:bodyPr>
            <a:normAutofit/>
          </a:bodyPr>
          <a:lstStyle/>
          <a:p>
            <a:r>
              <a:rPr lang="ru-RU" b="1" dirty="0"/>
              <a:t>Ориентиром</a:t>
            </a:r>
            <a:r>
              <a:rPr lang="ru-RU" dirty="0"/>
              <a:t> в решении задач (</a:t>
            </a:r>
            <a:r>
              <a:rPr lang="ru-RU" u="sng" dirty="0"/>
              <a:t>познавательных</a:t>
            </a:r>
            <a:r>
              <a:rPr lang="ru-RU" dirty="0"/>
              <a:t>, </a:t>
            </a:r>
            <a:r>
              <a:rPr lang="ru-RU" u="sng" dirty="0"/>
              <a:t>практических</a:t>
            </a:r>
            <a:r>
              <a:rPr lang="ru-RU" dirty="0"/>
              <a:t>, </a:t>
            </a:r>
            <a:r>
              <a:rPr lang="ru-RU" u="sng" dirty="0"/>
              <a:t>эвристических</a:t>
            </a:r>
            <a:r>
              <a:rPr lang="ru-RU" dirty="0"/>
              <a:t>, </a:t>
            </a:r>
            <a:r>
              <a:rPr lang="ru-RU" u="sng" dirty="0"/>
              <a:t>проектных</a:t>
            </a:r>
            <a:r>
              <a:rPr lang="ru-RU" dirty="0"/>
              <a:t>, </a:t>
            </a:r>
            <a:r>
              <a:rPr lang="ru-RU" u="sng" dirty="0"/>
              <a:t>ценностно-смысловых</a:t>
            </a:r>
            <a:r>
              <a:rPr lang="ru-RU" dirty="0"/>
              <a:t>) служит содержание, заключенное в учебном предмете.</a:t>
            </a:r>
          </a:p>
          <a:p>
            <a:pPr marL="0" indent="0">
              <a:buNone/>
            </a:pPr>
            <a:r>
              <a:rPr lang="ru-RU" b="1" dirty="0"/>
              <a:t>     ПОЯСНЕНИЕ: какие задачи к усвоению </a:t>
            </a:r>
            <a:r>
              <a:rPr lang="ru-RU" b="1" dirty="0">
                <a:solidFill>
                  <a:srgbClr val="0070C0"/>
                </a:solidFill>
              </a:rPr>
              <a:t>какого содержания </a:t>
            </a:r>
            <a:r>
              <a:rPr lang="ru-RU" b="1" dirty="0"/>
              <a:t>ведут? Что служит </a:t>
            </a:r>
            <a:r>
              <a:rPr lang="ru-RU" b="1" dirty="0">
                <a:solidFill>
                  <a:srgbClr val="FF0000"/>
                </a:solidFill>
              </a:rPr>
              <a:t>ориентиром</a:t>
            </a:r>
            <a:r>
              <a:rPr lang="ru-RU" b="1" dirty="0"/>
              <a:t> для усвоения?</a:t>
            </a:r>
          </a:p>
          <a:p>
            <a:r>
              <a:rPr lang="ru-RU" sz="2400" b="1" dirty="0"/>
              <a:t>ПОЗНАВАТЕЛЬНЫЕ</a:t>
            </a:r>
            <a:r>
              <a:rPr lang="ru-RU" sz="2400" dirty="0"/>
              <a:t>     ОПЫТ ЗНАНИЙ (</a:t>
            </a:r>
            <a:r>
              <a:rPr lang="ru-RU" sz="2400" b="1" dirty="0">
                <a:solidFill>
                  <a:srgbClr val="0070C0"/>
                </a:solidFill>
              </a:rPr>
              <a:t>ПОНЯТИЯ, ТЕОРИИ</a:t>
            </a:r>
            <a:r>
              <a:rPr lang="ru-RU" sz="2400" dirty="0"/>
              <a:t>) </a:t>
            </a:r>
            <a:r>
              <a:rPr lang="ru-RU" sz="2400" b="1" dirty="0">
                <a:solidFill>
                  <a:srgbClr val="C00000"/>
                </a:solidFill>
              </a:rPr>
              <a:t>ПОНЯТИЕ</a:t>
            </a:r>
          </a:p>
          <a:p>
            <a:r>
              <a:rPr lang="ru-RU" sz="2400" b="1" dirty="0"/>
              <a:t>ПРАКТИЧЕСКИЕ</a:t>
            </a:r>
            <a:r>
              <a:rPr lang="ru-RU" sz="2400" dirty="0"/>
              <a:t>    ОПЫТ ГОТОВЫХ СПОСОБОВ (</a:t>
            </a:r>
            <a:r>
              <a:rPr lang="ru-RU" sz="2400" b="1" dirty="0">
                <a:solidFill>
                  <a:srgbClr val="0070C0"/>
                </a:solidFill>
              </a:rPr>
              <a:t>УМЕНИЯ, НАВЫКИ</a:t>
            </a:r>
            <a:r>
              <a:rPr lang="ru-RU" sz="2400" dirty="0"/>
              <a:t>) </a:t>
            </a:r>
            <a:r>
              <a:rPr lang="ru-RU" sz="2400" b="1" dirty="0">
                <a:solidFill>
                  <a:srgbClr val="C00000"/>
                </a:solidFill>
              </a:rPr>
              <a:t>АЛГОРИТМ</a:t>
            </a:r>
          </a:p>
          <a:p>
            <a:r>
              <a:rPr lang="ru-RU" sz="2400" b="1" dirty="0"/>
              <a:t>ЭВРИСТИЧЕСКИЕ</a:t>
            </a:r>
            <a:r>
              <a:rPr lang="ru-RU" sz="2400" dirty="0"/>
              <a:t>     ТВОРЧЕСКИЙ ОПЫТ </a:t>
            </a:r>
            <a:r>
              <a:rPr lang="ru-RU" sz="2000" dirty="0"/>
              <a:t>(</a:t>
            </a:r>
            <a:r>
              <a:rPr lang="ru-RU" sz="2400" b="1" dirty="0">
                <a:solidFill>
                  <a:srgbClr val="0070C0"/>
                </a:solidFill>
              </a:rPr>
              <a:t>ГИПОТЕЗИРОВАНИЕ, ИССЛЕДОВАНИЕ</a:t>
            </a:r>
            <a:r>
              <a:rPr lang="ru-RU" sz="2000" dirty="0"/>
              <a:t>) </a:t>
            </a:r>
            <a:r>
              <a:rPr lang="ru-RU" sz="2400" b="1" dirty="0">
                <a:solidFill>
                  <a:srgbClr val="FF0000"/>
                </a:solidFill>
              </a:rPr>
              <a:t>ЭВРИСТИЧЕСКАЯ СХЕМА</a:t>
            </a:r>
          </a:p>
          <a:p>
            <a:r>
              <a:rPr lang="ru-RU" sz="2400" b="1" dirty="0"/>
              <a:t>ПРОЕКТНЫЕ</a:t>
            </a:r>
            <a:r>
              <a:rPr lang="ru-RU" sz="2400" dirty="0"/>
              <a:t>           ОПЫТ СОЗДАНИЯ ПРОДУКТА (</a:t>
            </a:r>
            <a:r>
              <a:rPr lang="ru-RU" sz="2400" b="1" dirty="0">
                <a:solidFill>
                  <a:srgbClr val="0070C0"/>
                </a:solidFill>
              </a:rPr>
              <a:t>КОМПЕТЕНТНОСТЬ</a:t>
            </a:r>
            <a:r>
              <a:rPr lang="ru-RU" sz="2400" dirty="0"/>
              <a:t>) </a:t>
            </a:r>
            <a:r>
              <a:rPr lang="ru-RU" sz="2400" b="1" dirty="0">
                <a:solidFill>
                  <a:srgbClr val="FF0000"/>
                </a:solidFill>
              </a:rPr>
              <a:t>ПРОЕКТ</a:t>
            </a:r>
          </a:p>
          <a:p>
            <a:r>
              <a:rPr lang="ru-RU" sz="2400" b="1" dirty="0"/>
              <a:t>ЦЕННОСТНО-СМЫСЛОВЫЕ</a:t>
            </a:r>
            <a:r>
              <a:rPr lang="ru-RU" sz="2400" dirty="0"/>
              <a:t>          ЛИЧНОСТНЫЙ ОПЫТ (</a:t>
            </a:r>
            <a:r>
              <a:rPr lang="ru-RU" sz="2400" b="1" dirty="0">
                <a:solidFill>
                  <a:srgbClr val="0070C0"/>
                </a:solidFill>
              </a:rPr>
              <a:t>ОПЫТ «БЫТЬ ЛИЧНОСТЬЮ» – СУБЪЕКТНОСТЬ, ПОЗИЦИЯ, ОТВЕТСТВЕННОСТЬ, САМООРГАНИЗАЦИЯ И ДР.</a:t>
            </a:r>
            <a:r>
              <a:rPr lang="ru-RU" sz="2400" dirty="0"/>
              <a:t>) </a:t>
            </a:r>
            <a:r>
              <a:rPr lang="ru-RU" sz="2400" b="1" dirty="0">
                <a:solidFill>
                  <a:srgbClr val="FF0000"/>
                </a:solidFill>
              </a:rPr>
              <a:t>ДИАЛОГ, ЛИЧНОСТНО-РАЗВИВАЮЩАЯ СИТУАЦИЯ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8C40370-9EA8-294B-3DE1-4521BE8B0B3E}"/>
              </a:ext>
            </a:extLst>
          </p:cNvPr>
          <p:cNvSpPr/>
          <p:nvPr/>
        </p:nvSpPr>
        <p:spPr>
          <a:xfrm>
            <a:off x="3513482" y="3433970"/>
            <a:ext cx="206734" cy="276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1C27BF1-D8FB-1C50-79FC-FD4626C769B7}"/>
              </a:ext>
            </a:extLst>
          </p:cNvPr>
          <p:cNvSpPr/>
          <p:nvPr/>
        </p:nvSpPr>
        <p:spPr>
          <a:xfrm>
            <a:off x="2972297" y="3943848"/>
            <a:ext cx="236550" cy="214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345959D-6B21-1E7E-25CA-C4F30A9CD067}"/>
              </a:ext>
            </a:extLst>
          </p:cNvPr>
          <p:cNvSpPr/>
          <p:nvPr/>
        </p:nvSpPr>
        <p:spPr>
          <a:xfrm>
            <a:off x="3215804" y="4366060"/>
            <a:ext cx="236550" cy="214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CAC5289-EF07-2A3D-1526-C41D4536BB3F}"/>
              </a:ext>
            </a:extLst>
          </p:cNvPr>
          <p:cNvSpPr/>
          <p:nvPr/>
        </p:nvSpPr>
        <p:spPr>
          <a:xfrm>
            <a:off x="2794883" y="5138529"/>
            <a:ext cx="354827" cy="276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96BEEA2-84B1-E49E-797D-ABE2BA18E2AE}"/>
              </a:ext>
            </a:extLst>
          </p:cNvPr>
          <p:cNvSpPr/>
          <p:nvPr/>
        </p:nvSpPr>
        <p:spPr>
          <a:xfrm>
            <a:off x="4648863" y="5592681"/>
            <a:ext cx="354827" cy="276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4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1DC04-5B74-A616-B2C7-61A49C81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Кто выступает маяком, задающим ориентиры? – Учитель…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D65E4-19B6-FB39-EACF-D536E307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Миссия учителя </a:t>
            </a:r>
            <a:r>
              <a:rPr lang="ru-RU" dirty="0"/>
              <a:t>с точки зрения дидактики:</a:t>
            </a:r>
          </a:p>
          <a:p>
            <a:r>
              <a:rPr lang="ru-RU" dirty="0"/>
              <a:t>1)предложить содержание предмета в качестве </a:t>
            </a:r>
            <a:r>
              <a:rPr lang="ru-RU" dirty="0">
                <a:solidFill>
                  <a:srgbClr val="FF0000"/>
                </a:solidFill>
              </a:rPr>
              <a:t>ориентира</a:t>
            </a:r>
            <a:r>
              <a:rPr lang="ru-RU" dirty="0"/>
              <a:t>;</a:t>
            </a:r>
          </a:p>
          <a:p>
            <a:r>
              <a:rPr lang="ru-RU" dirty="0"/>
              <a:t>2)обеспечить сопровождение </a:t>
            </a:r>
            <a:r>
              <a:rPr lang="ru-RU" dirty="0">
                <a:solidFill>
                  <a:srgbClr val="FF0000"/>
                </a:solidFill>
              </a:rPr>
              <a:t>по маршруту</a:t>
            </a:r>
          </a:p>
          <a:p>
            <a:r>
              <a:rPr lang="ru-RU" b="1" dirty="0"/>
              <a:t>Неопределенность</a:t>
            </a:r>
            <a:r>
              <a:rPr lang="ru-RU" dirty="0"/>
              <a:t>        </a:t>
            </a:r>
            <a:r>
              <a:rPr lang="ru-RU" b="1" dirty="0"/>
              <a:t>Совместность</a:t>
            </a:r>
            <a:r>
              <a:rPr lang="ru-RU" dirty="0"/>
              <a:t>       </a:t>
            </a:r>
            <a:r>
              <a:rPr lang="ru-RU" b="1" dirty="0"/>
              <a:t>Автономность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Зона совместности = «зона ближайшего развития»!..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BC12CF-CD12-22A6-1053-9AAF166B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8" y="3848034"/>
            <a:ext cx="1445176" cy="2289777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E1A0161-4D7C-DAD9-6A2E-72B6D2A03634}"/>
              </a:ext>
            </a:extLst>
          </p:cNvPr>
          <p:cNvSpPr/>
          <p:nvPr/>
        </p:nvSpPr>
        <p:spPr>
          <a:xfrm>
            <a:off x="3904090" y="3167834"/>
            <a:ext cx="508884" cy="42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F6087D1-D2D8-69A6-6196-59712674B9F6}"/>
              </a:ext>
            </a:extLst>
          </p:cNvPr>
          <p:cNvSpPr/>
          <p:nvPr/>
        </p:nvSpPr>
        <p:spPr>
          <a:xfrm flipV="1">
            <a:off x="6599582" y="3167834"/>
            <a:ext cx="302149" cy="42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1244D3-42C3-65B9-C959-174924E47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18" y="4064741"/>
            <a:ext cx="2647784" cy="19403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2B15F-58CB-9444-4DB6-32D3CA07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41" y="4001294"/>
            <a:ext cx="3061251" cy="2092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1300BF-7559-08C8-9A55-C2A27F09E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27" y="743747"/>
            <a:ext cx="2126146" cy="15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1FEAD-32F3-4874-AF04-E522023C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ЗАКОНОМЕРНОСТИ ОБУЧЕНИЯ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18BB3-DE3D-4185-8924-D1A9037FF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962"/>
            <a:ext cx="10515600" cy="58720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Закономерность целенаправленности.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Изначальная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функция </a:t>
            </a:r>
            <a:r>
              <a:rPr lang="ru-RU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 цель!)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передача новому поколению уже имеющихся способов орудийной деятельности.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иные целевые установки – готовность к непрерывному усвоению новых способов деятельности и их созданию (на информационной основе).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что всегда в приоритете? –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«орудиями труда» -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способами решения задач…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(В.В. Давыдов, И.Я. Лернер,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Рубцов…)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The state bar of californias admissions home page for future lawyers. ">
            <a:hlinkClick r:id="rId2"/>
            <a:extLst>
              <a:ext uri="{FF2B5EF4-FFF2-40B4-BE49-F238E27FC236}">
                <a16:creationId xmlns:a16="http://schemas.microsoft.com/office/drawing/2014/main" id="{A25A9D0D-8F3C-4F12-B79F-250426F613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0076"/>
            <a:ext cx="5189338" cy="3097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1402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ициальная">
  <a:themeElements>
    <a:clrScheme name="Другая 15">
      <a:dk1>
        <a:srgbClr val="1E4E6C"/>
      </a:dk1>
      <a:lt1>
        <a:srgbClr val="FFFFFF"/>
      </a:lt1>
      <a:dk2>
        <a:srgbClr val="1E4E6C"/>
      </a:dk2>
      <a:lt2>
        <a:srgbClr val="FFFFFF"/>
      </a:lt2>
      <a:accent1>
        <a:srgbClr val="1E4E6C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6">
      <a:majorFont>
        <a:latin typeface="Oswald"/>
        <a:ea typeface=""/>
        <a:cs typeface=""/>
      </a:majorFont>
      <a:minorFont>
        <a:latin typeface="Open Sans Light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1062</Words>
  <Application>Microsoft Office PowerPoint</Application>
  <PresentationFormat>Широкоэкранный</PresentationFormat>
  <Paragraphs>144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Open Sans Light</vt:lpstr>
      <vt:lpstr>Oswald</vt:lpstr>
      <vt:lpstr>Times New Roman</vt:lpstr>
      <vt:lpstr>Wingdings</vt:lpstr>
      <vt:lpstr>Wingdings 2</vt:lpstr>
      <vt:lpstr>Тема Office</vt:lpstr>
      <vt:lpstr>2_Тема Office</vt:lpstr>
      <vt:lpstr>Официальная</vt:lpstr>
      <vt:lpstr>Функции дидактики в проектировании обучения: современная интерпретация</vt:lpstr>
      <vt:lpstr>  О чем наука дидактика? </vt:lpstr>
      <vt:lpstr>Источник дидактических проблем</vt:lpstr>
      <vt:lpstr>Вопросы, решаемые дидактикой:</vt:lpstr>
      <vt:lpstr>Что такое обучение? О сущности…</vt:lpstr>
      <vt:lpstr>Условия усвоения опыта в образовательном процессе</vt:lpstr>
      <vt:lpstr>Продолжение…</vt:lpstr>
      <vt:lpstr>Кто выступает маяком, задающим ориентиры? – Учитель… </vt:lpstr>
      <vt:lpstr>ЗАКОНОМЕРНОСТИ ОБУЧЕНИЯ </vt:lpstr>
      <vt:lpstr>Закономерность задачно-деятельностного представления содержания обучения</vt:lpstr>
      <vt:lpstr>  </vt:lpstr>
      <vt:lpstr>Закономерности обучения… </vt:lpstr>
      <vt:lpstr> Закономерности обучения… </vt:lpstr>
      <vt:lpstr>Особенности дидактического  обоснования (проектирования) обучения</vt:lpstr>
      <vt:lpstr>Что изменилось с появлением ЦОС –  цифровой образовательной среды?</vt:lpstr>
      <vt:lpstr>Что происходит (произойдет) с самой дидактикой?</vt:lpstr>
      <vt:lpstr>Чем станет для человека искусственный интеллект – слугой, другом или хозяином?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дидактики в проектировании обучения: современная интерпретация</dc:title>
  <dc:creator>! Сериков Владислав Владиславович</dc:creator>
  <cp:lastModifiedBy>Антон Шихов</cp:lastModifiedBy>
  <cp:revision>17</cp:revision>
  <dcterms:created xsi:type="dcterms:W3CDTF">2023-03-19T14:02:55Z</dcterms:created>
  <dcterms:modified xsi:type="dcterms:W3CDTF">2024-02-23T13:48:33Z</dcterms:modified>
</cp:coreProperties>
</file>