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313" r:id="rId2"/>
    <p:sldId id="314" r:id="rId3"/>
    <p:sldId id="315" r:id="rId4"/>
    <p:sldId id="318" r:id="rId5"/>
    <p:sldId id="319" r:id="rId6"/>
    <p:sldId id="322" r:id="rId7"/>
    <p:sldId id="323" r:id="rId8"/>
    <p:sldId id="324" r:id="rId9"/>
    <p:sldId id="320" r:id="rId10"/>
    <p:sldId id="325" r:id="rId11"/>
    <p:sldId id="300" r:id="rId12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BA418856-1B13-0E4D-B8D9-6D6ECDDA5229}">
          <p14:sldIdLst>
            <p14:sldId id="313"/>
            <p14:sldId id="314"/>
            <p14:sldId id="315"/>
            <p14:sldId id="318"/>
            <p14:sldId id="319"/>
            <p14:sldId id="322"/>
            <p14:sldId id="323"/>
            <p14:sldId id="324"/>
            <p14:sldId id="320"/>
            <p14:sldId id="32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3E"/>
    <a:srgbClr val="C23D40"/>
    <a:srgbClr val="B92124"/>
    <a:srgbClr val="E0150F"/>
    <a:srgbClr val="FF2600"/>
    <a:srgbClr val="EE1D0A"/>
    <a:srgbClr val="A30236"/>
    <a:srgbClr val="48494A"/>
    <a:srgbClr val="AFABAB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4646"/>
  </p:normalViewPr>
  <p:slideViewPr>
    <p:cSldViewPr snapToGrid="0">
      <p:cViewPr varScale="1">
        <p:scale>
          <a:sx n="151" d="100"/>
          <a:sy n="151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1050;&#1085;&#1080;&#1075;&#1072;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Лист1!$A$46:$A$50</cx:f>
        <cx:lvl ptCount="5">
          <cx:pt idx="0">Знаниевые задания </cx:pt>
          <cx:pt idx="1">Задания на предметные умения </cx:pt>
          <cx:pt idx="2">КОЗы </cx:pt>
          <cx:pt idx="3">Задания на "отношения" </cx:pt>
          <cx:pt idx="4">Задания смешанного типа </cx:pt>
        </cx:lvl>
      </cx:strDim>
      <cx:numDim type="size">
        <cx:f>Лист1!$B$46:$B$50</cx:f>
        <cx:lvl ptCount="5" formatCode="0%">
          <cx:pt idx="0">0.35999999999999999</cx:pt>
          <cx:pt idx="1">0.23999999999999999</cx:pt>
          <cx:pt idx="2">0.17999999999999999</cx:pt>
          <cx:pt idx="3">0.11</cx:pt>
          <cx:pt idx="4">0.11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учебных заданий молодых учителей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rich>
      </cx:tx>
    </cx:title>
    <cx:plotArea>
      <cx:plotAreaRegion>
        <cx:series layoutId="sunburst" uniqueId="{74750F17-3FDC-4EED-AF91-9F279D33CF5D}">
          <cx:spPr>
            <a:solidFill>
              <a:srgbClr val="A30236"/>
            </a:solidFill>
          </cx:spPr>
          <cx:dataPt idx="0">
            <cx:spPr>
              <a:solidFill>
                <a:srgbClr val="FF2600"/>
              </a:solidFill>
            </cx:spPr>
          </cx:dataPt>
          <cx:dataPt idx="1">
            <cx:spPr>
              <a:solidFill>
                <a:srgbClr val="E0150F"/>
              </a:solidFill>
            </cx:spPr>
          </cx:dataPt>
          <cx:dataPt idx="2">
            <cx:spPr>
              <a:solidFill>
                <a:srgbClr val="BE003E"/>
              </a:solidFill>
            </cx:spPr>
          </cx:dataPt>
          <cx:dataPt idx="3">
            <cx:spPr>
              <a:solidFill>
                <a:srgbClr val="B92124"/>
              </a:solidFill>
            </cx:spPr>
          </cx:dataPt>
          <cx:dataPt idx="4">
            <cx:spPr>
              <a:solidFill>
                <a:srgbClr val="C23D40"/>
              </a:solidFill>
            </cx:spPr>
          </cx:dataPt>
          <cx:dataLabels pos="ctr">
            <cx:visibility seriesName="0" categoryName="1" value="0"/>
          </cx:dataLabels>
          <cx:dataId val="0"/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14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2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2"/>
    </cs:fontRef>
  </cs:dropLine>
  <cs:errorBar>
    <cs:lnRef idx="0"/>
    <cs:fillRef idx="0"/>
    <cs:effectRef idx="0"/>
    <cs:fontRef idx="minor">
      <a:schemeClr val="tx2"/>
    </cs:fontRef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</cs:hiLoLine>
  <cs:leaderLine>
    <cs:lnRef idx="0"/>
    <cs:fillRef idx="0"/>
    <cs:effectRef idx="0"/>
    <cs:fontRef idx="minor">
      <a:schemeClr val="tx2"/>
    </cs:fontRef>
  </cs:leaderLine>
  <cs:legend>
    <cs:lnRef idx="0"/>
    <cs:fillRef idx="0"/>
    <cs:effectRef idx="0"/>
    <cs:fontRef idx="minor">
      <a:schemeClr val="tx2"/>
    </cs:fontRef>
    <cs:defRPr sz="1197" kern="1200"/>
    <cs:bodyPr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 kern="1200"/>
    <cs:bodyPr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6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119505"/>
            <a:ext cx="9720263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364195"/>
            <a:ext cx="2794575" cy="57970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364195"/>
            <a:ext cx="8221722" cy="5797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1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1820976"/>
            <a:ext cx="5508149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1820976"/>
            <a:ext cx="5508149" cy="4340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364196"/>
            <a:ext cx="11178302" cy="1322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676882"/>
            <a:ext cx="54828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498697"/>
            <a:ext cx="5482835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676882"/>
            <a:ext cx="5509837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498697"/>
            <a:ext cx="5509837" cy="3675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8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761A6D-E025-ED50-4287-24ECE36ED8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43" y="239405"/>
            <a:ext cx="894267" cy="3198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718E9E-961A-C827-FE21-0E5C4A866D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072" y="6460935"/>
            <a:ext cx="2935890" cy="2609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0C2274-20E7-0C84-678A-7BC227870B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AA3578-2E3E-AC0A-C0A4-03BA169D6B14}"/>
              </a:ext>
            </a:extLst>
          </p:cNvPr>
          <p:cNvSpPr/>
          <p:nvPr userDrawn="1"/>
        </p:nvSpPr>
        <p:spPr>
          <a:xfrm>
            <a:off x="-3243" y="239405"/>
            <a:ext cx="894267" cy="319820"/>
          </a:xfrm>
          <a:prstGeom prst="rect">
            <a:avLst/>
          </a:prstGeom>
          <a:solidFill>
            <a:srgbClr val="A30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56036"/>
            <a:ext cx="4180050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984911"/>
            <a:ext cx="656117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052161"/>
            <a:ext cx="4180050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4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456036"/>
            <a:ext cx="4180050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984911"/>
            <a:ext cx="6561177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052161"/>
            <a:ext cx="4180050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364196"/>
            <a:ext cx="1117830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17830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6340166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2549-D5F9-604B-9EB9-69E1A6399CB9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6340166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6340166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576CC-2A3F-CD48-4E04-65F9FF2E4E1B}"/>
              </a:ext>
            </a:extLst>
          </p:cNvPr>
          <p:cNvSpPr txBox="1"/>
          <p:nvPr/>
        </p:nvSpPr>
        <p:spPr>
          <a:xfrm>
            <a:off x="819793" y="3112451"/>
            <a:ext cx="1011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и смыслы современной педагогической деятельности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862F4-1ED1-1FB3-6692-6E46BD4BCF9F}"/>
              </a:ext>
            </a:extLst>
          </p:cNvPr>
          <p:cNvSpPr txBox="1"/>
          <p:nvPr/>
        </p:nvSpPr>
        <p:spPr>
          <a:xfrm>
            <a:off x="819793" y="5584923"/>
            <a:ext cx="627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E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Дмитриевич Федоров, </a:t>
            </a:r>
          </a:p>
          <a:p>
            <a:r>
              <a:rPr lang="ru-RU" sz="1600" dirty="0">
                <a:solidFill>
                  <a:srgbClr val="EE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доцент</a:t>
            </a:r>
          </a:p>
          <a:p>
            <a:r>
              <a:rPr lang="ru-RU" sz="1600" dirty="0">
                <a:solidFill>
                  <a:srgbClr val="EE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Сибирского института управления РАНХиГС </a:t>
            </a:r>
          </a:p>
          <a:p>
            <a:r>
              <a:rPr lang="ru-RU" sz="1600" dirty="0">
                <a:solidFill>
                  <a:srgbClr val="EEA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обществознания высшей категории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ECD70-9AFC-9684-1300-32CBC0502302}"/>
              </a:ext>
            </a:extLst>
          </p:cNvPr>
          <p:cNvSpPr txBox="1"/>
          <p:nvPr/>
        </p:nvSpPr>
        <p:spPr>
          <a:xfrm rot="16200000">
            <a:off x="8932754" y="3152038"/>
            <a:ext cx="61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СИУ </a:t>
            </a:r>
            <a:r>
              <a:rPr lang="ru-RU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_____________________2023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8614985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(2)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86040" y="2546493"/>
            <a:ext cx="9474249" cy="4340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A30236"/>
              </a:buCl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смыслов дидактического поиска: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учится ребенок и как учит учитель?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Какие существуют альтернативы предмету как способу конструирования образования?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Каким образом повысить дидактическую подготовку педагогов?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синхронизировать высокие цели обучения и воспитания и диагностический инструментарий?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использовать современные средства для повышения эффективности процесса обучения? </a:t>
            </a:r>
          </a:p>
        </p:txBody>
      </p:sp>
    </p:spTree>
    <p:extLst>
      <p:ext uri="{BB962C8B-B14F-4D97-AF65-F5344CB8AC3E}">
        <p14:creationId xmlns:p14="http://schemas.microsoft.com/office/powerpoint/2010/main" val="202158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01ECD70-9AFC-9684-1300-32CBC0502302}"/>
              </a:ext>
            </a:extLst>
          </p:cNvPr>
          <p:cNvSpPr txBox="1"/>
          <p:nvPr/>
        </p:nvSpPr>
        <p:spPr>
          <a:xfrm>
            <a:off x="819794" y="5016018"/>
            <a:ext cx="5423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Дмитриевич Федоров,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 доцент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Сибирского института управления РАНХиГС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обществознания высшей категории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A30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fedorov-od@ranepa.ru </a:t>
            </a:r>
            <a:endParaRPr lang="ru-RU" sz="1600" b="1" dirty="0">
              <a:solidFill>
                <a:srgbClr val="A30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AC7EA-2218-89CB-32A4-44BB23113D27}"/>
              </a:ext>
            </a:extLst>
          </p:cNvPr>
          <p:cNvSpPr txBox="1"/>
          <p:nvPr/>
        </p:nvSpPr>
        <p:spPr>
          <a:xfrm>
            <a:off x="819794" y="2839856"/>
            <a:ext cx="1011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и смыслы современной педагогической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ECD70-9AFC-9684-1300-32CBC0502302}"/>
              </a:ext>
            </a:extLst>
          </p:cNvPr>
          <p:cNvSpPr txBox="1"/>
          <p:nvPr/>
        </p:nvSpPr>
        <p:spPr>
          <a:xfrm rot="16200000">
            <a:off x="9085131" y="3209188"/>
            <a:ext cx="61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СИУ </a:t>
            </a:r>
            <a:r>
              <a:rPr lang="ru-RU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_____________________2023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8614985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не знает современная дидактика? </a:t>
            </a:r>
            <a:endParaRPr lang="ru-RU" sz="359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86040" y="2616082"/>
            <a:ext cx="6662425" cy="3462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происходит процесс учения? 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Чему учат на уроках в средней школе? (феномен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реконтекстуализации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будет изменяться школа в обозримой перспективе новой промышленной революции и очередного экономического уклада?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158" y="1853749"/>
            <a:ext cx="4588371" cy="498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86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8614985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первая – ребенок (ученик)!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5EA72C2A-63BE-9CE8-5CF9-49F4E3F96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52152"/>
              </p:ext>
            </p:extLst>
          </p:nvPr>
        </p:nvGraphicFramePr>
        <p:xfrm>
          <a:off x="399698" y="3071106"/>
          <a:ext cx="10239727" cy="238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377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968585660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</a:tblGrid>
              <a:tr h="79383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Индивидуальный тур / семейный врач / личный кабинет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«Добрый день, класс»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E0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  <a:tr h="793839"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самостоятельность  / технологическое предпринимательство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хоть какого-нибудь выбора в школе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E0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32027"/>
                  </a:ext>
                </a:extLst>
              </a:tr>
              <a:tr h="79383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«Главней всего погода в доме»,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инженерных разработок по школьному климату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E00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52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8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9" y="518379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8614985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в пространстве детства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pic>
        <p:nvPicPr>
          <p:cNvPr id="1026" name="Picture 2" descr="https://www.decoora.com/wp-content/uploads/2022/10/toys-g73935a55c_1280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568"/>
            <a:ext cx="6840087" cy="49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-1207" t="241" r="22502" b="1316"/>
          <a:stretch/>
        </p:blipFill>
        <p:spPr>
          <a:xfrm>
            <a:off x="6640950" y="1839432"/>
            <a:ext cx="6100580" cy="50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9386964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вторая – научная картина мира 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86040" y="2809333"/>
            <a:ext cx="7134010" cy="3462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такое школьный предмет?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Скольких вынесет Боливар?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Какие практики формируют «целостную» картину мира?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Педагогично ли наше «предметное» образование?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762" y="4927863"/>
            <a:ext cx="1529195" cy="17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9386964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Ценность вторая – научная картина мира?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ABCDA9-C45B-4D5A-A68D-1906FF39DAEE}"/>
              </a:ext>
            </a:extLst>
          </p:cNvPr>
          <p:cNvSpPr/>
          <p:nvPr/>
        </p:nvSpPr>
        <p:spPr>
          <a:xfrm>
            <a:off x="8477874" y="1538829"/>
            <a:ext cx="1525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A30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63880" y="4843730"/>
            <a:ext cx="82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pc="1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ABCDA9-C45B-4D5A-A68D-1906FF39DAEE}"/>
              </a:ext>
            </a:extLst>
          </p:cNvPr>
          <p:cNvSpPr/>
          <p:nvPr/>
        </p:nvSpPr>
        <p:spPr>
          <a:xfrm>
            <a:off x="8463880" y="2892997"/>
            <a:ext cx="1635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A30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1 608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63880" y="2169779"/>
            <a:ext cx="1417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pc="1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Конспектов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77874" y="3477772"/>
            <a:ext cx="110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pc="1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ABCDA9-C45B-4D5A-A68D-1906FF39DAEE}"/>
              </a:ext>
            </a:extLst>
          </p:cNvPr>
          <p:cNvSpPr/>
          <p:nvPr/>
        </p:nvSpPr>
        <p:spPr>
          <a:xfrm>
            <a:off x="8477874" y="4232614"/>
            <a:ext cx="1525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A30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4797178"/>
                  </p:ext>
                </p:extLst>
              </p:nvPr>
            </p:nvGraphicFramePr>
            <p:xfrm>
              <a:off x="488210" y="789590"/>
              <a:ext cx="7315200" cy="58344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6" name="Объект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210" y="789590"/>
                <a:ext cx="7315200" cy="58344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17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9386964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будущего и будущее в школе…  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86039" y="2809333"/>
            <a:ext cx="7524535" cy="3462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создает неплохие уроки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Стандартизированные тесты могут отслеживать прогресс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Цифровые платформы «подстраивают» обучение по конкретного ребенка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где место учителю?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0151" y="4976540"/>
            <a:ext cx="180457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9386964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будущего и будущее в школе… 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64" t="18965"/>
          <a:stretch/>
        </p:blipFill>
        <p:spPr>
          <a:xfrm>
            <a:off x="399698" y="1853749"/>
            <a:ext cx="9785928" cy="51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7E4FC-4A3B-E147-B720-B6D2B29E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89" y="0"/>
            <a:ext cx="3962951" cy="68405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A76D70-D6F4-1940-2C60-51FBA0E98670}"/>
              </a:ext>
            </a:extLst>
          </p:cNvPr>
          <p:cNvSpPr/>
          <p:nvPr/>
        </p:nvSpPr>
        <p:spPr>
          <a:xfrm>
            <a:off x="399698" y="531560"/>
            <a:ext cx="12341831" cy="1322189"/>
          </a:xfrm>
          <a:prstGeom prst="rect">
            <a:avLst/>
          </a:prstGeom>
          <a:solidFill>
            <a:srgbClr val="C80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40" y="735602"/>
            <a:ext cx="8614985" cy="936531"/>
          </a:xfrm>
        </p:spPr>
        <p:txBody>
          <a:bodyPr>
            <a:noAutofit/>
          </a:bodyPr>
          <a:lstStyle/>
          <a:p>
            <a:pPr>
              <a:lnSpc>
                <a:spcPts val="3990"/>
              </a:lnSpc>
            </a:pPr>
            <a:r>
              <a:rPr lang="ru-RU" sz="359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(1)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A1C852-FE0A-1F69-505E-83C713DC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26" y="624967"/>
            <a:ext cx="2156139" cy="1135376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86040" y="2546493"/>
            <a:ext cx="9474249" cy="4340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A30236"/>
              </a:buCl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Ценности современной педагогической деятельности: 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Ребенок как субъект деятельности и как личность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и непротиворечивость картины мира</a:t>
            </a:r>
          </a:p>
          <a:p>
            <a:pPr>
              <a:lnSpc>
                <a:spcPct val="100000"/>
              </a:lnSpc>
              <a:buClr>
                <a:srgbClr val="A3023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Комфортный школьный климат  и современное образовательное пространство (аналоговое и цифровое) </a:t>
            </a:r>
          </a:p>
        </p:txBody>
      </p:sp>
    </p:spTree>
    <p:extLst>
      <p:ext uri="{BB962C8B-B14F-4D97-AF65-F5344CB8AC3E}">
        <p14:creationId xmlns:p14="http://schemas.microsoft.com/office/powerpoint/2010/main" val="1234127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2734</TotalTime>
  <Words>332</Words>
  <Application>Microsoft Office PowerPoint</Application>
  <PresentationFormat>Произвольный</PresentationFormat>
  <Paragraphs>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Чего не знает современная дидактика? </vt:lpstr>
      <vt:lpstr>Ценность первая – ребенок (ученик)! </vt:lpstr>
      <vt:lpstr>Ребенок в пространстве детства </vt:lpstr>
      <vt:lpstr>Ценность вторая – научная картина мира </vt:lpstr>
      <vt:lpstr>Ценность вторая – научная картина мира? </vt:lpstr>
      <vt:lpstr>Школа будущего и будущее в школе…  </vt:lpstr>
      <vt:lpstr>Школа будущего и будущее в школе… </vt:lpstr>
      <vt:lpstr>Выводы (1)</vt:lpstr>
      <vt:lpstr>Выводы (2)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Антон Шихов</cp:lastModifiedBy>
  <cp:revision>202</cp:revision>
  <dcterms:created xsi:type="dcterms:W3CDTF">2022-10-16T16:54:41Z</dcterms:created>
  <dcterms:modified xsi:type="dcterms:W3CDTF">2024-02-23T13:54:07Z</dcterms:modified>
</cp:coreProperties>
</file>