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15"/>
  </p:notesMasterIdLst>
  <p:handoutMasterIdLst>
    <p:handoutMasterId r:id="rId16"/>
  </p:handoutMasterIdLst>
  <p:sldIdLst>
    <p:sldId id="360" r:id="rId4"/>
    <p:sldId id="344" r:id="rId5"/>
    <p:sldId id="355" r:id="rId6"/>
    <p:sldId id="350" r:id="rId7"/>
    <p:sldId id="356" r:id="rId8"/>
    <p:sldId id="351" r:id="rId9"/>
    <p:sldId id="357" r:id="rId10"/>
    <p:sldId id="352" r:id="rId11"/>
    <p:sldId id="358" r:id="rId12"/>
    <p:sldId id="353" r:id="rId13"/>
    <p:sldId id="359" r:id="rId14"/>
  </p:sldIdLst>
  <p:sldSz cx="9144000" cy="5143500" type="screen16x9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9">
          <p15:clr>
            <a:srgbClr val="A4A3A4"/>
          </p15:clr>
        </p15:guide>
        <p15:guide id="2" pos="28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F21"/>
    <a:srgbClr val="00B09B"/>
    <a:srgbClr val="00C1F4"/>
    <a:srgbClr val="009999"/>
    <a:srgbClr val="01BFF1"/>
    <a:srgbClr val="00A1DD"/>
    <a:srgbClr val="FCAE17"/>
    <a:srgbClr val="0073F2"/>
    <a:srgbClr val="0072DF"/>
    <a:srgbClr val="003E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25" autoAdjust="0"/>
    <p:restoredTop sz="96395" autoAdjust="0"/>
  </p:normalViewPr>
  <p:slideViewPr>
    <p:cSldViewPr showGuides="1">
      <p:cViewPr varScale="1">
        <p:scale>
          <a:sx n="210" d="100"/>
          <a:sy n="210" d="100"/>
        </p:scale>
        <p:origin x="912" y="168"/>
      </p:cViewPr>
      <p:guideLst>
        <p:guide orient="horz" pos="1779"/>
        <p:guide pos="2857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2574" y="-84"/>
      </p:cViewPr>
      <p:guideLst>
        <p:guide orient="horz" pos="3110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DC348-601C-454D-AB3E-910BAD28013B}" type="datetimeFigureOut">
              <a:rPr lang="ru-RU" smtClean="0"/>
              <a:pPr/>
              <a:t>23.02.2024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6A673-6244-413F-8CDA-B4E256721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87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0A9B3-28E9-401B-9D00-F78008353508}" type="datetimeFigureOut">
              <a:rPr lang="ru-RU" smtClean="0"/>
              <a:pPr/>
              <a:t>23.02.2024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02394-0B0A-4EDE-B9F5-8E02A1CBA1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19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лож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E31CA50-4D02-42EE-B4EA-4F88587961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1" y="2004"/>
            <a:ext cx="9142497" cy="514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72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91680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0C49-EE9D-46BF-B6A2-B049B687DA5D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6"/>
          </p:nvPr>
        </p:nvSpPr>
        <p:spPr>
          <a:xfrm>
            <a:off x="5310705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782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305E-DE6A-4729-BCFA-EDC1CB7A887A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3456384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6"/>
          </p:nvPr>
        </p:nvSpPr>
        <p:spPr>
          <a:xfrm>
            <a:off x="5310705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439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47E8-08E5-4BBA-B2B9-9568E2697E8E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3456384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1275606"/>
            <a:ext cx="3513857" cy="3456384"/>
          </a:xfrm>
        </p:spPr>
        <p:txBody>
          <a:bodyPr anchor="ctr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55305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03498"/>
            <a:ext cx="3888431" cy="82809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0982-2764-40A5-A15C-3F4B86BA9319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4932040" y="1131590"/>
            <a:ext cx="388843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67644" y="0"/>
            <a:ext cx="3220419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1275606"/>
            <a:ext cx="3892522" cy="3456384"/>
          </a:xfrm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129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 rot="18900000">
            <a:off x="2171244" y="3657969"/>
            <a:ext cx="4298221" cy="462694"/>
          </a:xfrm>
          <a:prstGeom prst="rect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 rot="18900000">
            <a:off x="5789896" y="3740667"/>
            <a:ext cx="1439398" cy="1439398"/>
          </a:xfrm>
          <a:prstGeom prst="rect">
            <a:avLst/>
          </a:prstGeom>
          <a:solidFill>
            <a:srgbClr val="00C1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 userDrawn="1"/>
        </p:nvSpPr>
        <p:spPr>
          <a:xfrm rot="18900000">
            <a:off x="6922337" y="61547"/>
            <a:ext cx="1439398" cy="1439398"/>
          </a:xfrm>
          <a:prstGeom prst="rect">
            <a:avLst/>
          </a:prstGeom>
          <a:solidFill>
            <a:srgbClr val="F26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03498"/>
            <a:ext cx="3888431" cy="82809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A06B-CFDB-4B86-A38B-2382B61397EA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5148064" y="726825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  <p:custDataLst>
              <p:custData r:id="rId1"/>
            </p:custDataLst>
          </p:nvPr>
        </p:nvSpPr>
        <p:spPr>
          <a:xfrm>
            <a:off x="1691681" y="1275606"/>
            <a:ext cx="2169524" cy="2304256"/>
          </a:xfrm>
          <a:prstGeom prst="rect">
            <a:avLst/>
          </a:prstGeom>
          <a:solidFill>
            <a:schemeClr val="bg1"/>
          </a:solidFill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7"/>
          </p:nvPr>
        </p:nvSpPr>
        <p:spPr>
          <a:xfrm>
            <a:off x="7081842" y="-120031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4" name="Рисунок 2"/>
          <p:cNvSpPr>
            <a:spLocks noGrp="1"/>
          </p:cNvSpPr>
          <p:nvPr>
            <p:ph type="pic" idx="18"/>
          </p:nvPr>
        </p:nvSpPr>
        <p:spPr>
          <a:xfrm>
            <a:off x="7069596" y="265396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5" name="Рисунок 2"/>
          <p:cNvSpPr>
            <a:spLocks noGrp="1"/>
          </p:cNvSpPr>
          <p:nvPr>
            <p:ph type="pic" idx="19"/>
          </p:nvPr>
        </p:nvSpPr>
        <p:spPr>
          <a:xfrm>
            <a:off x="3226532" y="265396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8900000">
            <a:off x="6476580" y="481077"/>
            <a:ext cx="673246" cy="45719"/>
          </a:xfrm>
          <a:prstGeom prst="rect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76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Два объек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1" y="1544381"/>
            <a:ext cx="2772308" cy="1014103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C0A6-26FC-4C6C-BC8C-69760912FB24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4588063" y="0"/>
            <a:ext cx="2252189" cy="2571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  <p:custDataLst>
              <p:custData r:id="rId1"/>
            </p:custDataLst>
          </p:nvPr>
        </p:nvSpPr>
        <p:spPr>
          <a:xfrm>
            <a:off x="1691680" y="2666497"/>
            <a:ext cx="2700299" cy="920638"/>
          </a:xfrm>
          <a:prstGeom prst="rect">
            <a:avLst/>
          </a:prstGeom>
          <a:solidFill>
            <a:schemeClr val="bg1"/>
          </a:solidFill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Рисунок 2"/>
          <p:cNvSpPr>
            <a:spLocks noGrp="1"/>
          </p:cNvSpPr>
          <p:nvPr>
            <p:ph type="pic" idx="16"/>
          </p:nvPr>
        </p:nvSpPr>
        <p:spPr>
          <a:xfrm>
            <a:off x="4588063" y="2643758"/>
            <a:ext cx="4555937" cy="24997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20" name="Рисунок 2"/>
          <p:cNvSpPr>
            <a:spLocks noGrp="1"/>
          </p:cNvSpPr>
          <p:nvPr>
            <p:ph type="pic" idx="17"/>
          </p:nvPr>
        </p:nvSpPr>
        <p:spPr>
          <a:xfrm>
            <a:off x="6912768" y="0"/>
            <a:ext cx="2231232" cy="2571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437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C57F-92A9-472B-88B9-AEB59DD80E27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8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3B26-30B4-4EE7-B25A-597A156C8368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50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303498"/>
            <a:ext cx="2627509" cy="154817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92463" y="1923678"/>
            <a:ext cx="2627509" cy="26709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4CC1-A8EA-4A67-8857-B875F9F15488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2"/>
          <p:cNvSpPr>
            <a:spLocks noGrp="1"/>
          </p:cNvSpPr>
          <p:nvPr>
            <p:ph sz="half" idx="13"/>
          </p:nvPr>
        </p:nvSpPr>
        <p:spPr>
          <a:xfrm>
            <a:off x="4588063" y="303497"/>
            <a:ext cx="4232409" cy="4298511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1432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3478843"/>
            <a:ext cx="5486400" cy="425054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39652" y="87474"/>
            <a:ext cx="7596844" cy="3276363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92463" y="3975906"/>
            <a:ext cx="5486400" cy="60364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85FE-7502-42DD-9C99-22230E224817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49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Два объекта">
    <p:bg>
      <p:bgPr>
        <a:gradFill>
          <a:gsLst>
            <a:gs pos="0">
              <a:srgbClr val="0072DF"/>
            </a:gs>
            <a:gs pos="100000">
              <a:srgbClr val="003E8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D93D-F9B5-4A7A-8567-1C61FE40F3F3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4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4416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Два объекта">
    <p:bg>
      <p:bgPr>
        <a:solidFill>
          <a:srgbClr val="00B0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34CB-239E-4355-B891-05A612BCD219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7330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Два объекта">
    <p:bg>
      <p:bgPr>
        <a:solidFill>
          <a:srgbClr val="F26F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58B5-A929-41AC-A76E-99C5FDB10AF3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406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Два объекта">
    <p:bg>
      <p:bgPr>
        <a:solidFill>
          <a:srgbClr val="00C1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04E2A-D822-4A4F-B6DA-5E97CDAA9F2A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1233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2463" y="303497"/>
            <a:ext cx="7110566" cy="8280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2463" y="1311610"/>
            <a:ext cx="7110566" cy="331236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2ABC-F446-4C32-B396-3B4504EBC8E6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8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098A-50EF-40CD-BDCD-3791B8F42B0D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51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2031690"/>
            <a:ext cx="7110566" cy="25202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2463" y="402492"/>
            <a:ext cx="7110566" cy="137717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75B-3AFA-49E9-B7A9-2DE2C139D566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923678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8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91680" y="1347613"/>
            <a:ext cx="3513857" cy="3247009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4501-F38F-4042-9EA1-D7379B80EFB2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бъект 2"/>
          <p:cNvSpPr>
            <a:spLocks noGrp="1"/>
          </p:cNvSpPr>
          <p:nvPr>
            <p:ph sz="half" idx="13"/>
          </p:nvPr>
        </p:nvSpPr>
        <p:spPr>
          <a:xfrm>
            <a:off x="5306615" y="1354999"/>
            <a:ext cx="3513857" cy="3247009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0354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03498"/>
            <a:ext cx="712879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1311610"/>
            <a:ext cx="7128792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74737" y="4803998"/>
            <a:ext cx="21336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CA5BB6B-C98F-474E-9E24-4E0F1BBFF726}" type="datetime1">
              <a:rPr lang="ru-RU" smtClean="0"/>
              <a:pPr/>
              <a:t>23.02.2024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92463" y="4803998"/>
            <a:ext cx="28956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70981" y="4803998"/>
            <a:ext cx="432048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31AC4C0-C0A6-4B97-BFEC-E7A1BCAE85B9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0" y="-2110"/>
            <a:ext cx="1350987" cy="514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41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6" r:id="rId3"/>
    <p:sldLayoutId id="2147483667" r:id="rId4"/>
    <p:sldLayoutId id="2147483668" r:id="rId5"/>
    <p:sldLayoutId id="2147483649" r:id="rId6"/>
    <p:sldLayoutId id="2147483650" r:id="rId7"/>
    <p:sldLayoutId id="2147483651" r:id="rId8"/>
    <p:sldLayoutId id="2147483652" r:id="rId9"/>
    <p:sldLayoutId id="2147483661" r:id="rId10"/>
    <p:sldLayoutId id="2147483662" r:id="rId11"/>
    <p:sldLayoutId id="2147483663" r:id="rId12"/>
    <p:sldLayoutId id="2147483664" r:id="rId13"/>
    <p:sldLayoutId id="2147483669" r:id="rId14"/>
    <p:sldLayoutId id="2147483670" r:id="rId15"/>
    <p:sldLayoutId id="2147483654" r:id="rId16"/>
    <p:sldLayoutId id="2147483655" r:id="rId17"/>
    <p:sldLayoutId id="2147483656" r:id="rId18"/>
    <p:sldLayoutId id="2147483657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rgbClr val="003E8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6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12"/>
            <a:ext cx="9124065" cy="5132287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71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23478"/>
            <a:ext cx="7956884" cy="82809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НОВЫЕ ТРАЕКТОРИИ УЧАСТИЯ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131590"/>
            <a:ext cx="7380820" cy="3867894"/>
          </a:xfrm>
        </p:spPr>
        <p:txBody>
          <a:bodyPr>
            <a:normAutofit/>
          </a:bodyPr>
          <a:lstStyle/>
          <a:p>
            <a:r>
              <a:rPr lang="ru-RU" b="1" dirty="0"/>
              <a:t>ТРАЕКТОРИЯ 1</a:t>
            </a:r>
            <a:r>
              <a:rPr lang="ru-RU" dirty="0"/>
              <a:t> - </a:t>
            </a:r>
            <a:r>
              <a:rPr lang="ru-RU" b="1" dirty="0"/>
              <a:t>Решение проблем, актуализированных в ходе конференции в технике «Зеркало преобразований» (работа в группах). Актовый зал.</a:t>
            </a:r>
          </a:p>
          <a:p>
            <a:endParaRPr lang="ru-RU" b="1" dirty="0"/>
          </a:p>
          <a:p>
            <a:r>
              <a:rPr lang="ru-RU" b="1" dirty="0"/>
              <a:t>ТРАЕКТОРИЯ 2 – Опыт образовательных организаций в рамках системы наставничества </a:t>
            </a:r>
            <a:endParaRPr lang="ru-RU" dirty="0"/>
          </a:p>
          <a:p>
            <a:r>
              <a:rPr lang="ru-RU" b="1" dirty="0"/>
              <a:t> </a:t>
            </a:r>
            <a:r>
              <a:rPr lang="ru-RU" b="1" dirty="0">
                <a:solidFill>
                  <a:srgbClr val="F26F21"/>
                </a:solidFill>
              </a:rPr>
              <a:t>Секция 1 «Предпрофессиональное наставничество с обучающимися». Аудитория № 429</a:t>
            </a:r>
          </a:p>
          <a:p>
            <a:r>
              <a:rPr lang="ru-RU" b="1" dirty="0">
                <a:solidFill>
                  <a:srgbClr val="F26F21"/>
                </a:solidFill>
              </a:rPr>
              <a:t>Секция 2 «Профессиональное наставничество с педагогическими работниками». Аудитория № 430</a:t>
            </a:r>
          </a:p>
          <a:p>
            <a:r>
              <a:rPr lang="ru-RU" b="1" dirty="0">
                <a:solidFill>
                  <a:srgbClr val="F26F21"/>
                </a:solidFill>
              </a:rPr>
              <a:t>Секция 3 «Профессиональное наставничество с педагогическими работниками в системе среднего профессионального образования». Аудитория № 432</a:t>
            </a:r>
          </a:p>
          <a:p>
            <a:endParaRPr lang="ru-RU" b="1" dirty="0">
              <a:solidFill>
                <a:srgbClr val="F26F2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15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12"/>
            <a:ext cx="9124065" cy="5132287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24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23478"/>
            <a:ext cx="7956884" cy="8280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Пленарная дискуссия</a:t>
            </a:r>
            <a:br>
              <a:rPr lang="ru-RU" dirty="0"/>
            </a:br>
            <a:r>
              <a:rPr lang="ru-RU" b="1" dirty="0"/>
              <a:t>«Педагог и наставник в пространстве </a:t>
            </a:r>
            <a:r>
              <a:rPr lang="ru-RU" b="1" dirty="0" err="1"/>
              <a:t>неодидактики</a:t>
            </a:r>
            <a:r>
              <a:rPr lang="ru-RU" b="1" dirty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311610"/>
            <a:ext cx="7128792" cy="3831890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/>
              <a:t>Вопрос для обсуждения:</a:t>
            </a:r>
          </a:p>
          <a:p>
            <a:endParaRPr lang="ru-RU" sz="2600" dirty="0"/>
          </a:p>
          <a:p>
            <a:pPr lvl="0" algn="ctr"/>
            <a:r>
              <a:rPr lang="ru-RU" sz="3200" dirty="0"/>
              <a:t>1. Современна ли современная дидактика?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513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12"/>
            <a:ext cx="9124065" cy="5132287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40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23478"/>
            <a:ext cx="7956884" cy="8280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Пленарная дискуссия</a:t>
            </a:r>
            <a:br>
              <a:rPr lang="ru-RU" dirty="0"/>
            </a:br>
            <a:r>
              <a:rPr lang="ru-RU" b="1" dirty="0"/>
              <a:t>«Педагог и наставник в пространстве </a:t>
            </a:r>
            <a:r>
              <a:rPr lang="ru-RU" b="1" dirty="0" err="1"/>
              <a:t>неодидактики</a:t>
            </a:r>
            <a:r>
              <a:rPr lang="ru-RU" b="1" dirty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324767"/>
            <a:ext cx="7128792" cy="3831890"/>
          </a:xfrm>
        </p:spPr>
        <p:txBody>
          <a:bodyPr>
            <a:normAutofit/>
          </a:bodyPr>
          <a:lstStyle/>
          <a:p>
            <a:pPr algn="ctr"/>
            <a:r>
              <a:rPr lang="ru-RU" sz="2000" i="1" dirty="0"/>
              <a:t>Вопрос для обсуждения:</a:t>
            </a:r>
            <a:endParaRPr lang="ru-RU" sz="2000" dirty="0"/>
          </a:p>
          <a:p>
            <a:pPr lvl="0"/>
            <a:endParaRPr lang="ru-RU" sz="2600" dirty="0"/>
          </a:p>
          <a:p>
            <a:pPr lvl="0" algn="ctr"/>
            <a:r>
              <a:rPr lang="ru-RU" sz="2600" dirty="0"/>
              <a:t>2. Как содержание образования сделать личностно значимым для обучающегося?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14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12"/>
            <a:ext cx="9124065" cy="5132287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5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23478"/>
            <a:ext cx="7956884" cy="8280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Пленарная дискуссия</a:t>
            </a:r>
            <a:br>
              <a:rPr lang="ru-RU" dirty="0"/>
            </a:br>
            <a:r>
              <a:rPr lang="ru-RU" b="1" dirty="0"/>
              <a:t>«Педагог и наставник в пространстве </a:t>
            </a:r>
            <a:r>
              <a:rPr lang="ru-RU" b="1" dirty="0" err="1"/>
              <a:t>неодидактики</a:t>
            </a:r>
            <a:r>
              <a:rPr lang="ru-RU" b="1" dirty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311610"/>
            <a:ext cx="7128792" cy="3831890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/>
              <a:t>Вопрос для обсуждения:</a:t>
            </a:r>
            <a:endParaRPr lang="ru-RU" sz="2400" dirty="0"/>
          </a:p>
          <a:p>
            <a:pPr lvl="0"/>
            <a:endParaRPr lang="ru-RU" sz="2600" dirty="0"/>
          </a:p>
          <a:p>
            <a:pPr lvl="0" algn="ctr"/>
            <a:r>
              <a:rPr lang="en-US" sz="2600" dirty="0"/>
              <a:t>3</a:t>
            </a:r>
            <a:r>
              <a:rPr lang="ru-RU" sz="2600" dirty="0"/>
              <a:t>. Как бы Вы охарактеризовали (описали) суть дидактики наставничества?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20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12"/>
            <a:ext cx="9124065" cy="5132287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40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23478"/>
            <a:ext cx="7956884" cy="8280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Пленарная дискуссия</a:t>
            </a:r>
            <a:br>
              <a:rPr lang="ru-RU" dirty="0"/>
            </a:br>
            <a:r>
              <a:rPr lang="ru-RU" b="1" dirty="0"/>
              <a:t>«Педагог и наставник в пространстве </a:t>
            </a:r>
            <a:r>
              <a:rPr lang="ru-RU" b="1" dirty="0" err="1"/>
              <a:t>неодидактики</a:t>
            </a:r>
            <a:r>
              <a:rPr lang="ru-RU" b="1" dirty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311610"/>
            <a:ext cx="7128792" cy="3831890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Вопрос для обсуждения:</a:t>
            </a:r>
          </a:p>
          <a:p>
            <a:pPr algn="ctr"/>
            <a:endParaRPr lang="ru-RU" sz="2000" dirty="0"/>
          </a:p>
          <a:p>
            <a:pPr lvl="0" algn="ctr"/>
            <a:r>
              <a:rPr lang="ru-RU" sz="2600" dirty="0"/>
              <a:t>4. Какие направления исследований педагогического наставничества представляются Вам перспективными?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84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12"/>
            <a:ext cx="9124065" cy="5132287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8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МОФ20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ontrol xmlns="http://schemas.microsoft.com/VisualStudio/2011/storyboarding/control">
  <Id Name="c3dd6c66-2e05-4d33-9e0f-664cba477aa4" Revision="1" Stencil="System.MyShapes" StencilVersion="1.0"/>
</Control>
</file>

<file path=customXml/item2.xml><?xml version="1.0" encoding="utf-8"?>
<Control xmlns="http://schemas.microsoft.com/VisualStudio/2011/storyboarding/control">
  <Id Name="c3dd6c66-2e05-4d33-9e0f-664cba477aa4" Revision="1" Stencil="System.MyShapes" StencilVersion="1.0"/>
</Control>
</file>

<file path=customXml/itemProps1.xml><?xml version="1.0" encoding="utf-8"?>
<ds:datastoreItem xmlns:ds="http://schemas.openxmlformats.org/officeDocument/2006/customXml" ds:itemID="{5AF39C9F-930B-4A50-9738-9CC92B4C5057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5F449AF6-F624-45D8-A2A5-00D02B541F72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13009</TotalTime>
  <Words>186</Words>
  <Application>Microsoft Office PowerPoint</Application>
  <PresentationFormat>Экран (16:9)</PresentationFormat>
  <Paragraphs>29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Презентация PowerPoint</vt:lpstr>
      <vt:lpstr>Пленарная дискуссия «Педагог и наставник в пространстве неодидактики»</vt:lpstr>
      <vt:lpstr>Презентация PowerPoint</vt:lpstr>
      <vt:lpstr>Пленарная дискуссия «Педагог и наставник в пространстве неодидактики»</vt:lpstr>
      <vt:lpstr>Презентация PowerPoint</vt:lpstr>
      <vt:lpstr>Пленарная дискуссия «Педагог и наставник в пространстве неодидактики»</vt:lpstr>
      <vt:lpstr>Презентация PowerPoint</vt:lpstr>
      <vt:lpstr>Пленарная дискуссия «Педагог и наставник в пространстве неодидактики»</vt:lpstr>
      <vt:lpstr>Презентация PowerPoint</vt:lpstr>
      <vt:lpstr>НОВЫЕ ТРАЕКТОРИИ УЧАСТИЯ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Николаева Елена Борисовна</dc:creator>
  <cp:lastModifiedBy>Антон Шихов</cp:lastModifiedBy>
  <cp:revision>351</cp:revision>
  <cp:lastPrinted>2017-03-30T08:39:18Z</cp:lastPrinted>
  <dcterms:created xsi:type="dcterms:W3CDTF">2017-03-23T13:26:11Z</dcterms:created>
  <dcterms:modified xsi:type="dcterms:W3CDTF">2024-02-23T13:54:32Z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